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76" r:id="rId3"/>
    <p:sldId id="281" r:id="rId4"/>
    <p:sldId id="277" r:id="rId5"/>
    <p:sldId id="278" r:id="rId6"/>
    <p:sldId id="279" r:id="rId7"/>
    <p:sldId id="293" r:id="rId8"/>
    <p:sldId id="280" r:id="rId9"/>
    <p:sldId id="259" r:id="rId10"/>
    <p:sldId id="260" r:id="rId11"/>
    <p:sldId id="261" r:id="rId12"/>
    <p:sldId id="262" r:id="rId13"/>
    <p:sldId id="263" r:id="rId14"/>
    <p:sldId id="284" r:id="rId15"/>
    <p:sldId id="264" r:id="rId16"/>
    <p:sldId id="265" r:id="rId17"/>
    <p:sldId id="266" r:id="rId18"/>
    <p:sldId id="267" r:id="rId19"/>
    <p:sldId id="268" r:id="rId20"/>
    <p:sldId id="282" r:id="rId21"/>
    <p:sldId id="257" r:id="rId22"/>
    <p:sldId id="258" r:id="rId23"/>
    <p:sldId id="285" r:id="rId24"/>
    <p:sldId id="294" r:id="rId25"/>
    <p:sldId id="283" r:id="rId26"/>
    <p:sldId id="269" r:id="rId27"/>
    <p:sldId id="270" r:id="rId28"/>
    <p:sldId id="271" r:id="rId29"/>
    <p:sldId id="272"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9"/>
    <p:restoredTop sz="93742"/>
  </p:normalViewPr>
  <p:slideViewPr>
    <p:cSldViewPr snapToGrid="0" snapToObjects="1">
      <p:cViewPr varScale="1">
        <p:scale>
          <a:sx n="122" d="100"/>
          <a:sy n="122" d="100"/>
        </p:scale>
        <p:origin x="46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F0E92-0327-B44C-B8D9-4757A449FDBC}" type="datetimeFigureOut">
              <a:rPr lang="en-US" smtClean="0"/>
              <a:t>7/2/19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13A30-B00A-B148-B7EB-253B3C93330E}" type="slidenum">
              <a:rPr lang="en-US" smtClean="0"/>
              <a:t>‹#›</a:t>
            </a:fld>
            <a:endParaRPr lang="en-US"/>
          </a:p>
        </p:txBody>
      </p:sp>
    </p:spTree>
    <p:extLst>
      <p:ext uri="{BB962C8B-B14F-4D97-AF65-F5344CB8AC3E}">
        <p14:creationId xmlns:p14="http://schemas.microsoft.com/office/powerpoint/2010/main" val="15485994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rad = 57deg</a:t>
            </a:r>
          </a:p>
        </p:txBody>
      </p:sp>
      <p:sp>
        <p:nvSpPr>
          <p:cNvPr id="4" name="Slide Number Placeholder 3"/>
          <p:cNvSpPr>
            <a:spLocks noGrp="1"/>
          </p:cNvSpPr>
          <p:nvPr>
            <p:ph type="sldNum" sz="quarter" idx="10"/>
          </p:nvPr>
        </p:nvSpPr>
        <p:spPr/>
        <p:txBody>
          <a:bodyPr/>
          <a:lstStyle/>
          <a:p>
            <a:fld id="{70DDCD8D-57DD-E044-9971-2FC212BA2037}" type="slidenum">
              <a:rPr lang="en-US" smtClean="0"/>
              <a:t>12</a:t>
            </a:fld>
            <a:endParaRPr lang="en-US"/>
          </a:p>
        </p:txBody>
      </p:sp>
    </p:spTree>
    <p:extLst>
      <p:ext uri="{BB962C8B-B14F-4D97-AF65-F5344CB8AC3E}">
        <p14:creationId xmlns:p14="http://schemas.microsoft.com/office/powerpoint/2010/main" val="14177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Stance phase</a:t>
            </a:r>
          </a:p>
          <a:p>
            <a:r>
              <a:rPr lang="en-US" dirty="0"/>
              <a:t>Center</a:t>
            </a:r>
            <a:r>
              <a:rPr lang="en-US" baseline="0" dirty="0"/>
              <a:t> of mass is shifted… need extra control to maintain the center of mass</a:t>
            </a:r>
          </a:p>
          <a:p>
            <a:endParaRPr lang="en-US" baseline="0" dirty="0"/>
          </a:p>
        </p:txBody>
      </p:sp>
      <p:sp>
        <p:nvSpPr>
          <p:cNvPr id="4" name="Slide Number Placeholder 3"/>
          <p:cNvSpPr>
            <a:spLocks noGrp="1"/>
          </p:cNvSpPr>
          <p:nvPr>
            <p:ph type="sldNum" sz="quarter" idx="10"/>
          </p:nvPr>
        </p:nvSpPr>
        <p:spPr/>
        <p:txBody>
          <a:bodyPr/>
          <a:lstStyle/>
          <a:p>
            <a:fld id="{BFF13A30-B00A-B148-B7EB-253B3C93330E}" type="slidenum">
              <a:rPr lang="en-US" smtClean="0"/>
              <a:t>14</a:t>
            </a:fld>
            <a:endParaRPr lang="en-US"/>
          </a:p>
        </p:txBody>
      </p:sp>
    </p:spTree>
    <p:extLst>
      <p:ext uri="{BB962C8B-B14F-4D97-AF65-F5344CB8AC3E}">
        <p14:creationId xmlns:p14="http://schemas.microsoft.com/office/powerpoint/2010/main" val="256763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Raibert</a:t>
            </a:r>
            <a:r>
              <a:rPr lang="en-US" sz="1200" kern="1200" dirty="0">
                <a:solidFill>
                  <a:schemeClr val="tx1"/>
                </a:solidFill>
                <a:effectLst/>
                <a:latin typeface="+mn-lt"/>
                <a:ea typeface="+mn-ea"/>
                <a:cs typeface="+mn-cs"/>
              </a:rPr>
              <a:t> believed that details of movement form and timing are from the co-opted dynamics of running, which consists of mass-spring motion and projectile motion like pogo sticks. So he let the dynamics take care of its own timing and movement forms. Hence, </a:t>
            </a:r>
            <a:r>
              <a:rPr lang="en-US" sz="1200" kern="1200" dirty="0" err="1">
                <a:solidFill>
                  <a:schemeClr val="tx1"/>
                </a:solidFill>
                <a:effectLst/>
                <a:latin typeface="+mn-lt"/>
                <a:ea typeface="+mn-ea"/>
                <a:cs typeface="+mn-cs"/>
              </a:rPr>
              <a:t>Raibert’s</a:t>
            </a:r>
            <a:r>
              <a:rPr lang="en-US" sz="1200" kern="1200" dirty="0">
                <a:solidFill>
                  <a:schemeClr val="tx1"/>
                </a:solidFill>
                <a:effectLst/>
                <a:latin typeface="+mn-lt"/>
                <a:ea typeface="+mn-ea"/>
                <a:cs typeface="+mn-cs"/>
              </a:rPr>
              <a:t> robots are more efficient in terms of resource usage, specifically: it reduces the explicit control responsibility (that is to control every </a:t>
            </a:r>
            <a:r>
              <a:rPr lang="en-US" sz="1200" kern="1200" dirty="0" err="1">
                <a:solidFill>
                  <a:schemeClr val="tx1"/>
                </a:solidFill>
                <a:effectLst/>
                <a:latin typeface="+mn-lt"/>
                <a:ea typeface="+mn-ea"/>
                <a:cs typeface="+mn-cs"/>
              </a:rPr>
              <a:t>df</a:t>
            </a:r>
            <a:r>
              <a:rPr lang="en-US" sz="1200" kern="1200" dirty="0">
                <a:solidFill>
                  <a:schemeClr val="tx1"/>
                </a:solidFill>
                <a:effectLst/>
                <a:latin typeface="+mn-lt"/>
                <a:ea typeface="+mn-ea"/>
                <a:cs typeface="+mn-cs"/>
              </a:rPr>
              <a:t> as a function of time) needed; dynamics of controlled device are intrinsic to control structure; it increases stability and makes energy usage more efficient.</a:t>
            </a:r>
          </a:p>
          <a:p>
            <a:r>
              <a:rPr lang="en-US" sz="1200" kern="1200" dirty="0">
                <a:solidFill>
                  <a:schemeClr val="tx1"/>
                </a:solidFill>
                <a:effectLst/>
                <a:latin typeface="+mn-lt"/>
                <a:ea typeface="+mn-ea"/>
                <a:cs typeface="+mn-cs"/>
              </a:rPr>
              <a:t>So he made a robot like a bouncing ball and manipulated parts of it. He added perceptual parts to make adjustment by sensing timing, form of event etc.. The sensor tells you where you are in the </a:t>
            </a:r>
            <a:r>
              <a:rPr lang="en-US" sz="1200" kern="1200" dirty="0" err="1">
                <a:solidFill>
                  <a:schemeClr val="tx1"/>
                </a:solidFill>
                <a:effectLst/>
                <a:latin typeface="+mn-lt"/>
                <a:ea typeface="+mn-ea"/>
                <a:cs typeface="+mn-cs"/>
              </a:rPr>
              <a:t>dynanics</a:t>
            </a:r>
            <a:r>
              <a:rPr lang="en-US" sz="1200" kern="1200" dirty="0">
                <a:solidFill>
                  <a:schemeClr val="tx1"/>
                </a:solidFill>
                <a:effectLst/>
                <a:latin typeface="+mn-lt"/>
                <a:ea typeface="+mn-ea"/>
                <a:cs typeface="+mn-cs"/>
              </a:rPr>
              <a:t> and detects abstract spatial temporal form.</a:t>
            </a:r>
          </a:p>
          <a:p>
            <a:r>
              <a:rPr lang="en-US" sz="1200" kern="1200" dirty="0">
                <a:solidFill>
                  <a:schemeClr val="tx1"/>
                </a:solidFill>
                <a:effectLst/>
                <a:latin typeface="+mn-lt"/>
                <a:ea typeface="+mn-ea"/>
                <a:cs typeface="+mn-cs"/>
              </a:rPr>
              <a:t>Traditional approach involves explicit control imposed on the dynamics (ignoring the </a:t>
            </a:r>
            <a:r>
              <a:rPr lang="en-US" sz="1200" kern="1200" dirty="0" err="1">
                <a:solidFill>
                  <a:schemeClr val="tx1"/>
                </a:solidFill>
                <a:effectLst/>
                <a:latin typeface="+mn-lt"/>
                <a:ea typeface="+mn-ea"/>
                <a:cs typeface="+mn-cs"/>
              </a:rPr>
              <a:t>intrisic</a:t>
            </a:r>
            <a:r>
              <a:rPr lang="en-US" sz="1200" kern="1200" dirty="0">
                <a:solidFill>
                  <a:schemeClr val="tx1"/>
                </a:solidFill>
                <a:effectLst/>
                <a:latin typeface="+mn-lt"/>
                <a:ea typeface="+mn-ea"/>
                <a:cs typeface="+mn-cs"/>
              </a:rPr>
              <a:t> dynamics of the robot.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16(b) </a:t>
            </a:r>
            <a:r>
              <a:rPr lang="en-US" sz="1200" kern="1200" dirty="0" err="1">
                <a:solidFill>
                  <a:schemeClr val="tx1"/>
                </a:solidFill>
                <a:effectLst/>
                <a:latin typeface="+mn-lt"/>
                <a:ea typeface="+mn-ea"/>
                <a:cs typeface="+mn-cs"/>
              </a:rPr>
              <a:t>Raibert’s</a:t>
            </a:r>
            <a:r>
              <a:rPr lang="en-US" sz="1200" kern="1200" dirty="0">
                <a:solidFill>
                  <a:schemeClr val="tx1"/>
                </a:solidFill>
                <a:effectLst/>
                <a:latin typeface="+mn-lt"/>
                <a:ea typeface="+mn-ea"/>
                <a:cs typeface="+mn-cs"/>
              </a:rPr>
              <a:t> control structure of running is a finite state machine that is parasitic on underlying dynamic and yields intrinsic measure of time via landmarks in movement form, for example, endpoints, transitions etc.. </a:t>
            </a:r>
            <a:r>
              <a:rPr lang="en-US" sz="1200" kern="1200" dirty="0" err="1">
                <a:solidFill>
                  <a:schemeClr val="tx1"/>
                </a:solidFill>
                <a:effectLst/>
                <a:latin typeface="+mn-lt"/>
                <a:ea typeface="+mn-ea"/>
                <a:cs typeface="+mn-cs"/>
              </a:rPr>
              <a:t>Raibert</a:t>
            </a:r>
            <a:r>
              <a:rPr lang="en-US" sz="1200" kern="1200" dirty="0">
                <a:solidFill>
                  <a:schemeClr val="tx1"/>
                </a:solidFill>
                <a:effectLst/>
                <a:latin typeface="+mn-lt"/>
                <a:ea typeface="+mn-ea"/>
                <a:cs typeface="+mn-cs"/>
              </a:rPr>
              <a:t> used linear approximations of complex dynamics to control robots’ moving.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16(c) The three parts are: hopping, forward speed and posture.</a:t>
            </a:r>
          </a:p>
          <a:p>
            <a:r>
              <a:rPr lang="en-US" sz="1200" kern="1200" dirty="0">
                <a:solidFill>
                  <a:schemeClr val="tx1"/>
                </a:solidFill>
                <a:effectLst/>
                <a:latin typeface="+mn-lt"/>
                <a:ea typeface="+mn-ea"/>
                <a:cs typeface="+mn-cs"/>
              </a:rPr>
              <a:t>During hopping, there is need to control the amplitude by controlling the vertical thrust, as well as to control oscillation, which involves the mass of the robot, stiffness and gravity. It is also needed to pump in energy to recover that lost during hopping.</a:t>
            </a:r>
          </a:p>
          <a:p>
            <a:r>
              <a:rPr lang="en-US" sz="1200" kern="1200" dirty="0">
                <a:solidFill>
                  <a:schemeClr val="tx1"/>
                </a:solidFill>
                <a:effectLst/>
                <a:latin typeface="+mn-lt"/>
                <a:ea typeface="+mn-ea"/>
                <a:cs typeface="+mn-cs"/>
              </a:rPr>
              <a:t>To control forward speed, speed of movement and limb dynamics are needed.</a:t>
            </a:r>
          </a:p>
          <a:p>
            <a:r>
              <a:rPr lang="en-US" sz="1200" kern="1200" dirty="0">
                <a:solidFill>
                  <a:schemeClr val="tx1"/>
                </a:solidFill>
                <a:effectLst/>
                <a:latin typeface="+mn-lt"/>
                <a:ea typeface="+mn-ea"/>
                <a:cs typeface="+mn-cs"/>
              </a:rPr>
              <a:t>To control posture, it needs to stabilize pitch angle by torque at hip with traction.</a:t>
            </a:r>
          </a:p>
          <a:p>
            <a:endParaRPr lang="en-US" dirty="0"/>
          </a:p>
        </p:txBody>
      </p:sp>
      <p:sp>
        <p:nvSpPr>
          <p:cNvPr id="4" name="Slide Number Placeholder 3"/>
          <p:cNvSpPr>
            <a:spLocks noGrp="1"/>
          </p:cNvSpPr>
          <p:nvPr>
            <p:ph type="sldNum" sz="quarter" idx="10"/>
          </p:nvPr>
        </p:nvSpPr>
        <p:spPr/>
        <p:txBody>
          <a:bodyPr/>
          <a:lstStyle/>
          <a:p>
            <a:fld id="{70DDCD8D-57DD-E044-9971-2FC212BA2037}" type="slidenum">
              <a:rPr lang="en-US" smtClean="0"/>
              <a:t>19</a:t>
            </a:fld>
            <a:endParaRPr lang="en-US"/>
          </a:p>
        </p:txBody>
      </p:sp>
    </p:spTree>
    <p:extLst>
      <p:ext uri="{BB962C8B-B14F-4D97-AF65-F5344CB8AC3E}">
        <p14:creationId xmlns:p14="http://schemas.microsoft.com/office/powerpoint/2010/main" val="183528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When you are really tired but you still have 1000m to run in your race, would you rather run at higher stepping frequency or would you rather increase each st</a:t>
            </a:r>
            <a:r>
              <a:rPr lang="en-US" altLang="zh-CN" dirty="0">
                <a:latin typeface="Times New Roman" panose="02020603050405020304" pitchFamily="18" charset="0"/>
                <a:cs typeface="Times New Roman" panose="02020603050405020304" pitchFamily="18" charset="0"/>
              </a:rPr>
              <a:t>ep</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length</a:t>
            </a:r>
            <a:r>
              <a:rPr lang="en-US" dirty="0">
                <a:latin typeface="Times New Roman" panose="02020603050405020304" pitchFamily="18" charset="0"/>
                <a:cs typeface="Times New Roman" panose="02020603050405020304" pitchFamily="18" charset="0"/>
              </a:rPr>
              <a:t> to save energy?</a:t>
            </a:r>
          </a:p>
          <a:p>
            <a:endParaRPr lang="en-US" dirty="0"/>
          </a:p>
        </p:txBody>
      </p:sp>
      <p:sp>
        <p:nvSpPr>
          <p:cNvPr id="4" name="Slide Number Placeholder 3"/>
          <p:cNvSpPr>
            <a:spLocks noGrp="1"/>
          </p:cNvSpPr>
          <p:nvPr>
            <p:ph type="sldNum" sz="quarter" idx="5"/>
          </p:nvPr>
        </p:nvSpPr>
        <p:spPr/>
        <p:txBody>
          <a:bodyPr/>
          <a:lstStyle/>
          <a:p>
            <a:fld id="{BFF13A30-B00A-B148-B7EB-253B3C93330E}" type="slidenum">
              <a:rPr lang="en-US" smtClean="0"/>
              <a:t>23</a:t>
            </a:fld>
            <a:endParaRPr lang="en-US"/>
          </a:p>
        </p:txBody>
      </p:sp>
    </p:spTree>
    <p:extLst>
      <p:ext uri="{BB962C8B-B14F-4D97-AF65-F5344CB8AC3E}">
        <p14:creationId xmlns:p14="http://schemas.microsoft.com/office/powerpoint/2010/main" val="406949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A5FC04A-D8AB-EB44-A270-EF8ABD489081}" type="datetimeFigureOut">
              <a:rPr lang="en-US" smtClean="0"/>
              <a:t>7/2/19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FC04A-D8AB-EB44-A270-EF8ABD489081}"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A5FC04A-D8AB-EB44-A270-EF8ABD489081}" type="datetimeFigureOut">
              <a:rPr lang="en-US" smtClean="0"/>
              <a:t>7/2/19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A5FC04A-D8AB-EB44-A270-EF8ABD489081}" type="datetimeFigureOut">
              <a:rPr lang="en-US" smtClean="0"/>
              <a:t>7/2/19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63644C8B-4E9A-6B44-A943-606E1C88DBBD}"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A5FC04A-D8AB-EB44-A270-EF8ABD489081}" type="datetimeFigureOut">
              <a:rPr lang="en-US" smtClean="0"/>
              <a:t>7/2/19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FC04A-D8AB-EB44-A270-EF8ABD489081}" type="datetimeFigureOut">
              <a:rPr lang="en-US" smtClean="0"/>
              <a:t>7/2/19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A5FC04A-D8AB-EB44-A270-EF8ABD489081}" type="datetimeFigureOut">
              <a:rPr lang="en-US" smtClean="0"/>
              <a:t>7/2/19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44C8B-4E9A-6B44-A943-606E1C88DB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A5FC04A-D8AB-EB44-A270-EF8ABD489081}" type="datetimeFigureOut">
              <a:rPr lang="en-US" smtClean="0"/>
              <a:t>7/2/19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3644C8B-4E9A-6B44-A943-606E1C88DBBD}"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image" Target="../media/image29.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92tohX_ZV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Lecture 1</a:t>
            </a:r>
            <a:r>
              <a:rPr lang="en-US" altLang="zh-CN" dirty="0"/>
              <a:t>5</a:t>
            </a:r>
            <a:r>
              <a:rPr lang="en-US" dirty="0"/>
              <a:t>: </a:t>
            </a:r>
            <a:r>
              <a:rPr lang="en-US" altLang="zh-CN" dirty="0"/>
              <a:t>The</a:t>
            </a:r>
            <a:r>
              <a:rPr lang="zh-CN" altLang="en-US" dirty="0"/>
              <a:t> </a:t>
            </a:r>
            <a:r>
              <a:rPr lang="en-US" altLang="zh-CN" dirty="0"/>
              <a:t>dynamics</a:t>
            </a:r>
            <a:r>
              <a:rPr lang="zh-CN" altLang="en-US" dirty="0"/>
              <a:t> </a:t>
            </a:r>
            <a:r>
              <a:rPr lang="en-US" altLang="zh-CN" dirty="0"/>
              <a:t>of</a:t>
            </a:r>
            <a:r>
              <a:rPr lang="zh-CN" altLang="en-US" dirty="0"/>
              <a:t> </a:t>
            </a:r>
            <a:r>
              <a:rPr lang="en-US" altLang="zh-CN" dirty="0"/>
              <a:t>animal</a:t>
            </a:r>
            <a:r>
              <a:rPr lang="zh-CN" altLang="en-US" dirty="0"/>
              <a:t> </a:t>
            </a:r>
            <a:r>
              <a:rPr lang="en-US" altLang="zh-CN"/>
              <a:t>movements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410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2496" y="0"/>
            <a:ext cx="8060826" cy="6858000"/>
          </a:xfrm>
          <a:prstGeom prst="rect">
            <a:avLst/>
          </a:prstGeom>
        </p:spPr>
      </p:pic>
    </p:spTree>
    <p:extLst>
      <p:ext uri="{BB962C8B-B14F-4D97-AF65-F5344CB8AC3E}">
        <p14:creationId xmlns:p14="http://schemas.microsoft.com/office/powerpoint/2010/main" val="417043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Stance phase of walking</a:t>
            </a:r>
          </a:p>
        </p:txBody>
      </p:sp>
      <p:sp>
        <p:nvSpPr>
          <p:cNvPr id="3" name="Content Placeholder 2"/>
          <p:cNvSpPr>
            <a:spLocks noGrp="1"/>
          </p:cNvSpPr>
          <p:nvPr>
            <p:ph idx="1"/>
          </p:nvPr>
        </p:nvSpPr>
        <p:spPr>
          <a:xfrm>
            <a:off x="306011" y="2193561"/>
            <a:ext cx="3916945" cy="4308726"/>
          </a:xfrm>
        </p:spPr>
        <p:txBody>
          <a:bodyPr>
            <a:normAutofit/>
          </a:bodyPr>
          <a:lstStyle/>
          <a:p>
            <a:r>
              <a:rPr lang="en-US" dirty="0">
                <a:latin typeface="Times New Roman" panose="02020603050405020304" pitchFamily="18" charset="0"/>
                <a:cs typeface="Times New Roman" panose="02020603050405020304" pitchFamily="18" charset="0"/>
              </a:rPr>
              <a:t>Stance phase, inverted pendulum: key task = postural control</a:t>
            </a:r>
          </a:p>
          <a:p>
            <a:pPr lvl="1"/>
            <a:r>
              <a:rPr lang="en-US" dirty="0">
                <a:latin typeface="Times New Roman" panose="02020603050405020304" pitchFamily="18" charset="0"/>
                <a:cs typeface="Times New Roman" panose="02020603050405020304" pitchFamily="18" charset="0"/>
              </a:rPr>
              <a:t>An inverted pendulum is unstable… need balance</a:t>
            </a:r>
          </a:p>
          <a:p>
            <a:r>
              <a:rPr lang="en-US" dirty="0">
                <a:latin typeface="Times New Roman" panose="02020603050405020304" pitchFamily="18" charset="0"/>
                <a:cs typeface="Times New Roman" panose="02020603050405020304" pitchFamily="18" charset="0"/>
              </a:rPr>
              <a:t>Motor control to avoid falling</a:t>
            </a:r>
          </a:p>
        </p:txBody>
      </p:sp>
      <p:pic>
        <p:nvPicPr>
          <p:cNvPr id="4" name="Picture 3"/>
          <p:cNvPicPr>
            <a:picLocks noChangeAspect="1"/>
          </p:cNvPicPr>
          <p:nvPr/>
        </p:nvPicPr>
        <p:blipFill>
          <a:blip r:embed="rId2"/>
          <a:stretch>
            <a:fillRect/>
          </a:stretch>
        </p:blipFill>
        <p:spPr>
          <a:xfrm>
            <a:off x="4322951" y="2523757"/>
            <a:ext cx="4590862" cy="3978530"/>
          </a:xfrm>
          <a:prstGeom prst="rect">
            <a:avLst/>
          </a:prstGeom>
        </p:spPr>
      </p:pic>
    </p:spTree>
    <p:extLst>
      <p:ext uri="{BB962C8B-B14F-4D97-AF65-F5344CB8AC3E}">
        <p14:creationId xmlns:p14="http://schemas.microsoft.com/office/powerpoint/2010/main" val="368806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Swing phase</a:t>
            </a:r>
            <a:r>
              <a:rPr lang="zh-CN" altLang="en-US" dirty="0"/>
              <a:t> </a:t>
            </a:r>
            <a:r>
              <a:rPr lang="en-US" altLang="zh-CN" dirty="0"/>
              <a:t>of</a:t>
            </a:r>
            <a:r>
              <a:rPr lang="zh-CN" altLang="en-US" dirty="0"/>
              <a:t> </a:t>
            </a:r>
            <a:r>
              <a:rPr lang="en-US" altLang="zh-CN" dirty="0"/>
              <a:t>walking</a:t>
            </a:r>
            <a:endParaRPr lang="en-US" dirty="0"/>
          </a:p>
        </p:txBody>
      </p:sp>
      <p:sp>
        <p:nvSpPr>
          <p:cNvPr id="3" name="Content Placeholder 2"/>
          <p:cNvSpPr>
            <a:spLocks noGrp="1"/>
          </p:cNvSpPr>
          <p:nvPr>
            <p:ph idx="1"/>
          </p:nvPr>
        </p:nvSpPr>
        <p:spPr>
          <a:xfrm>
            <a:off x="1114424" y="2157784"/>
            <a:ext cx="5948452" cy="4359802"/>
          </a:xfrm>
        </p:spPr>
        <p:txBody>
          <a:bodyPr>
            <a:normAutofit/>
          </a:bodyPr>
          <a:lstStyle/>
          <a:p>
            <a:r>
              <a:rPr lang="en-US" dirty="0">
                <a:latin typeface="Times" pitchFamily="2" charset="0"/>
              </a:rPr>
              <a:t>Pendulum dynamics. </a:t>
            </a:r>
          </a:p>
          <a:p>
            <a:endParaRPr lang="en-US" dirty="0">
              <a:latin typeface="Times" pitchFamily="2" charset="0"/>
            </a:endParaRPr>
          </a:p>
          <a:p>
            <a:endParaRPr lang="en-US" dirty="0">
              <a:latin typeface="Times" pitchFamily="2" charset="0"/>
            </a:endParaRPr>
          </a:p>
          <a:p>
            <a:r>
              <a:rPr lang="en-US" dirty="0">
                <a:latin typeface="Times" pitchFamily="2" charset="0"/>
              </a:rPr>
              <a:t>Swing frequency is independent of mass or swing amplitude (for small swing amplitudes).</a:t>
            </a:r>
          </a:p>
          <a:p>
            <a:r>
              <a:rPr lang="en-US" dirty="0">
                <a:latin typeface="Times" pitchFamily="2" charset="0"/>
              </a:rPr>
              <a:t>Therefore, for a human walker, the preferred frequency of walking only depends on one’s leg length.</a:t>
            </a:r>
          </a:p>
        </p:txBody>
      </p:sp>
      <p:graphicFrame>
        <p:nvGraphicFramePr>
          <p:cNvPr id="5" name="Object 4"/>
          <p:cNvGraphicFramePr>
            <a:graphicFrameLocks noChangeAspect="1"/>
          </p:cNvGraphicFramePr>
          <p:nvPr>
            <p:extLst>
              <p:ext uri="{D42A27DB-BD31-4B8C-83A1-F6EECF244321}">
                <p14:modId xmlns:p14="http://schemas.microsoft.com/office/powerpoint/2010/main" val="1420497716"/>
              </p:ext>
            </p:extLst>
          </p:nvPr>
        </p:nvGraphicFramePr>
        <p:xfrm>
          <a:off x="2818570" y="2784573"/>
          <a:ext cx="2224157" cy="792769"/>
        </p:xfrm>
        <a:graphic>
          <a:graphicData uri="http://schemas.openxmlformats.org/presentationml/2006/ole">
            <mc:AlternateContent xmlns:mc="http://schemas.openxmlformats.org/markup-compatibility/2006">
              <mc:Choice xmlns:v="urn:schemas-microsoft-com:vml" Requires="v">
                <p:oleObj spid="_x0000_s1057" name="Equation" r:id="rId4" imgW="1282700" imgH="457200" progId="Equation.3">
                  <p:embed/>
                </p:oleObj>
              </mc:Choice>
              <mc:Fallback>
                <p:oleObj name="Equation" r:id="rId4" imgW="1282700" imgH="457200" progId="Equation.3">
                  <p:embed/>
                  <p:pic>
                    <p:nvPicPr>
                      <p:cNvPr id="0" name=""/>
                      <p:cNvPicPr/>
                      <p:nvPr/>
                    </p:nvPicPr>
                    <p:blipFill>
                      <a:blip r:embed="rId5"/>
                      <a:stretch>
                        <a:fillRect/>
                      </a:stretch>
                    </p:blipFill>
                    <p:spPr>
                      <a:xfrm>
                        <a:off x="2818570" y="2784573"/>
                        <a:ext cx="2224157" cy="792769"/>
                      </a:xfrm>
                      <a:prstGeom prst="rect">
                        <a:avLst/>
                      </a:prstGeom>
                    </p:spPr>
                  </p:pic>
                </p:oleObj>
              </mc:Fallback>
            </mc:AlternateContent>
          </a:graphicData>
        </a:graphic>
      </p:graphicFrame>
      <p:pic>
        <p:nvPicPr>
          <p:cNvPr id="6" name="Picture 5"/>
          <p:cNvPicPr>
            <a:picLocks noChangeAspect="1"/>
          </p:cNvPicPr>
          <p:nvPr/>
        </p:nvPicPr>
        <p:blipFill rotWithShape="1">
          <a:blip r:embed="rId6">
            <a:clrChange>
              <a:clrFrom>
                <a:srgbClr val="FFFFFF"/>
              </a:clrFrom>
              <a:clrTo>
                <a:srgbClr val="FFFFFF">
                  <a:alpha val="0"/>
                </a:srgbClr>
              </a:clrTo>
            </a:clrChange>
          </a:blip>
          <a:srcRect l="7011" r="18682"/>
          <a:stretch/>
        </p:blipFill>
        <p:spPr>
          <a:xfrm>
            <a:off x="6940472" y="2417385"/>
            <a:ext cx="1662024" cy="1876450"/>
          </a:xfrm>
          <a:prstGeom prst="rect">
            <a:avLst/>
          </a:prstGeom>
        </p:spPr>
      </p:pic>
    </p:spTree>
    <p:extLst>
      <p:ext uri="{BB962C8B-B14F-4D97-AF65-F5344CB8AC3E}">
        <p14:creationId xmlns:p14="http://schemas.microsoft.com/office/powerpoint/2010/main" val="17406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Stability and energy consumption in walking</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When walking at the preferred speed (swing frequency, which depends on one’s leg length), </a:t>
            </a:r>
          </a:p>
          <a:p>
            <a:r>
              <a:rPr lang="en-US" dirty="0">
                <a:latin typeface="Times New Roman" panose="02020603050405020304" pitchFamily="18" charset="0"/>
                <a:cs typeface="Times New Roman" panose="02020603050405020304" pitchFamily="18" charset="0"/>
              </a:rPr>
              <a:t>(1) which phase is less stable? </a:t>
            </a:r>
          </a:p>
          <a:p>
            <a:r>
              <a:rPr lang="en-US" dirty="0">
                <a:latin typeface="Times New Roman" panose="02020603050405020304" pitchFamily="18" charset="0"/>
                <a:cs typeface="Times New Roman" panose="02020603050405020304" pitchFamily="18" charset="0"/>
              </a:rPr>
              <a:t>(2) which phase takes more energy?</a:t>
            </a:r>
          </a:p>
          <a:p>
            <a:r>
              <a:rPr lang="en-US" dirty="0">
                <a:latin typeface="Times New Roman" panose="02020603050405020304" pitchFamily="18" charset="0"/>
                <a:cs typeface="Times New Roman" panose="02020603050405020304" pitchFamily="18" charset="0"/>
              </a:rPr>
              <a:t>(3) which is the active phase and which is the passive phase, in terms of movement control?</a:t>
            </a:r>
          </a:p>
        </p:txBody>
      </p:sp>
    </p:spTree>
    <p:extLst>
      <p:ext uri="{BB962C8B-B14F-4D97-AF65-F5344CB8AC3E}">
        <p14:creationId xmlns:p14="http://schemas.microsoft.com/office/powerpoint/2010/main" val="40066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When you are wearing an extremely heavy backpack, the way you walk will look different. Why?</a:t>
            </a:r>
          </a:p>
          <a:p>
            <a:r>
              <a:rPr lang="en-US" dirty="0">
                <a:latin typeface="Times New Roman" panose="02020603050405020304" pitchFamily="18" charset="0"/>
                <a:cs typeface="Times New Roman" panose="02020603050405020304" pitchFamily="18" charset="0"/>
              </a:rPr>
              <a:t>In this case, which phase of walking is more likely to be affected? Why?</a:t>
            </a:r>
          </a:p>
        </p:txBody>
      </p:sp>
      <p:pic>
        <p:nvPicPr>
          <p:cNvPr id="5" name="Picture 4"/>
          <p:cNvPicPr>
            <a:picLocks noChangeAspect="1"/>
          </p:cNvPicPr>
          <p:nvPr/>
        </p:nvPicPr>
        <p:blipFill>
          <a:blip r:embed="rId3"/>
          <a:stretch>
            <a:fillRect/>
          </a:stretch>
        </p:blipFill>
        <p:spPr>
          <a:xfrm>
            <a:off x="368300" y="4539129"/>
            <a:ext cx="2032000" cy="2032000"/>
          </a:xfrm>
          <a:prstGeom prst="rect">
            <a:avLst/>
          </a:prstGeom>
        </p:spPr>
      </p:pic>
    </p:spTree>
    <p:extLst>
      <p:ext uri="{BB962C8B-B14F-4D97-AF65-F5344CB8AC3E}">
        <p14:creationId xmlns:p14="http://schemas.microsoft.com/office/powerpoint/2010/main" val="253555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dynamics of running</a:t>
            </a:r>
          </a:p>
        </p:txBody>
      </p:sp>
      <p:pic>
        <p:nvPicPr>
          <p:cNvPr id="6" name="Picture 5"/>
          <p:cNvPicPr>
            <a:picLocks noChangeAspect="1"/>
          </p:cNvPicPr>
          <p:nvPr/>
        </p:nvPicPr>
        <p:blipFill>
          <a:blip r:embed="rId2"/>
          <a:stretch>
            <a:fillRect/>
          </a:stretch>
        </p:blipFill>
        <p:spPr>
          <a:xfrm>
            <a:off x="1040439" y="2350129"/>
            <a:ext cx="6905227" cy="3314509"/>
          </a:xfrm>
          <a:prstGeom prst="rect">
            <a:avLst/>
          </a:prstGeom>
        </p:spPr>
      </p:pic>
      <p:sp>
        <p:nvSpPr>
          <p:cNvPr id="7" name="Freeform 6"/>
          <p:cNvSpPr/>
          <p:nvPr/>
        </p:nvSpPr>
        <p:spPr>
          <a:xfrm>
            <a:off x="1116941" y="3059900"/>
            <a:ext cx="489618" cy="443685"/>
          </a:xfrm>
          <a:custGeom>
            <a:avLst/>
            <a:gdLst>
              <a:gd name="connsiteX0" fmla="*/ 489618 w 489618"/>
              <a:gd name="connsiteY0" fmla="*/ 0 h 443685"/>
              <a:gd name="connsiteX1" fmla="*/ 321312 w 489618"/>
              <a:gd name="connsiteY1" fmla="*/ 321289 h 443685"/>
              <a:gd name="connsiteX2" fmla="*/ 0 w 489618"/>
              <a:gd name="connsiteY2" fmla="*/ 443685 h 443685"/>
              <a:gd name="connsiteX3" fmla="*/ 0 w 489618"/>
              <a:gd name="connsiteY3" fmla="*/ 443685 h 443685"/>
            </a:gdLst>
            <a:ahLst/>
            <a:cxnLst>
              <a:cxn ang="0">
                <a:pos x="connsiteX0" y="connsiteY0"/>
              </a:cxn>
              <a:cxn ang="0">
                <a:pos x="connsiteX1" y="connsiteY1"/>
              </a:cxn>
              <a:cxn ang="0">
                <a:pos x="connsiteX2" y="connsiteY2"/>
              </a:cxn>
              <a:cxn ang="0">
                <a:pos x="connsiteX3" y="connsiteY3"/>
              </a:cxn>
            </a:cxnLst>
            <a:rect l="l" t="t" r="r" b="b"/>
            <a:pathLst>
              <a:path w="489618" h="443685">
                <a:moveTo>
                  <a:pt x="489618" y="0"/>
                </a:moveTo>
                <a:lnTo>
                  <a:pt x="321312" y="321289"/>
                </a:lnTo>
                <a:lnTo>
                  <a:pt x="0" y="443685"/>
                </a:lnTo>
                <a:lnTo>
                  <a:pt x="0" y="443685"/>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524593" y="3075199"/>
            <a:ext cx="474318" cy="351889"/>
          </a:xfrm>
          <a:custGeom>
            <a:avLst/>
            <a:gdLst>
              <a:gd name="connsiteX0" fmla="*/ 474318 w 474318"/>
              <a:gd name="connsiteY0" fmla="*/ 0 h 351889"/>
              <a:gd name="connsiteX1" fmla="*/ 474318 w 474318"/>
              <a:gd name="connsiteY1" fmla="*/ 0 h 351889"/>
              <a:gd name="connsiteX2" fmla="*/ 428416 w 474318"/>
              <a:gd name="connsiteY2" fmla="*/ 122396 h 351889"/>
              <a:gd name="connsiteX3" fmla="*/ 367214 w 474318"/>
              <a:gd name="connsiteY3" fmla="*/ 351889 h 351889"/>
              <a:gd name="connsiteX4" fmla="*/ 0 w 474318"/>
              <a:gd name="connsiteY4" fmla="*/ 275391 h 35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18" h="351889">
                <a:moveTo>
                  <a:pt x="474318" y="0"/>
                </a:moveTo>
                <a:lnTo>
                  <a:pt x="474318" y="0"/>
                </a:lnTo>
                <a:lnTo>
                  <a:pt x="428416" y="122396"/>
                </a:lnTo>
                <a:lnTo>
                  <a:pt x="367214" y="351889"/>
                </a:lnTo>
                <a:lnTo>
                  <a:pt x="0" y="275391"/>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4161754" y="3075199"/>
            <a:ext cx="306011" cy="321290"/>
          </a:xfrm>
          <a:custGeom>
            <a:avLst/>
            <a:gdLst>
              <a:gd name="connsiteX0" fmla="*/ 290710 w 306011"/>
              <a:gd name="connsiteY0" fmla="*/ 0 h 321290"/>
              <a:gd name="connsiteX1" fmla="*/ 306011 w 306011"/>
              <a:gd name="connsiteY1" fmla="*/ 321290 h 321290"/>
              <a:gd name="connsiteX2" fmla="*/ 0 w 306011"/>
              <a:gd name="connsiteY2" fmla="*/ 168295 h 321290"/>
            </a:gdLst>
            <a:ahLst/>
            <a:cxnLst>
              <a:cxn ang="0">
                <a:pos x="connsiteX0" y="connsiteY0"/>
              </a:cxn>
              <a:cxn ang="0">
                <a:pos x="connsiteX1" y="connsiteY1"/>
              </a:cxn>
              <a:cxn ang="0">
                <a:pos x="connsiteX2" y="connsiteY2"/>
              </a:cxn>
            </a:cxnLst>
            <a:rect l="l" t="t" r="r" b="b"/>
            <a:pathLst>
              <a:path w="306011" h="321290">
                <a:moveTo>
                  <a:pt x="290710" y="0"/>
                </a:moveTo>
                <a:lnTo>
                  <a:pt x="306011" y="321290"/>
                </a:lnTo>
                <a:lnTo>
                  <a:pt x="0" y="168295"/>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728964" y="4834641"/>
            <a:ext cx="306011" cy="397787"/>
          </a:xfrm>
          <a:custGeom>
            <a:avLst/>
            <a:gdLst>
              <a:gd name="connsiteX0" fmla="*/ 0 w 306011"/>
              <a:gd name="connsiteY0" fmla="*/ 0 h 397787"/>
              <a:gd name="connsiteX1" fmla="*/ 306011 w 306011"/>
              <a:gd name="connsiteY1" fmla="*/ 152995 h 397787"/>
              <a:gd name="connsiteX2" fmla="*/ 107104 w 306011"/>
              <a:gd name="connsiteY2" fmla="*/ 397787 h 397787"/>
            </a:gdLst>
            <a:ahLst/>
            <a:cxnLst>
              <a:cxn ang="0">
                <a:pos x="connsiteX0" y="connsiteY0"/>
              </a:cxn>
              <a:cxn ang="0">
                <a:pos x="connsiteX1" y="connsiteY1"/>
              </a:cxn>
              <a:cxn ang="0">
                <a:pos x="connsiteX2" y="connsiteY2"/>
              </a:cxn>
            </a:cxnLst>
            <a:rect l="l" t="t" r="r" b="b"/>
            <a:pathLst>
              <a:path w="306011" h="397787">
                <a:moveTo>
                  <a:pt x="0" y="0"/>
                </a:moveTo>
                <a:lnTo>
                  <a:pt x="306011" y="152995"/>
                </a:lnTo>
                <a:lnTo>
                  <a:pt x="107104" y="397787"/>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Freeform 15"/>
          <p:cNvSpPr/>
          <p:nvPr/>
        </p:nvSpPr>
        <p:spPr>
          <a:xfrm>
            <a:off x="3151916" y="4819342"/>
            <a:ext cx="336613" cy="489584"/>
          </a:xfrm>
          <a:custGeom>
            <a:avLst/>
            <a:gdLst>
              <a:gd name="connsiteX0" fmla="*/ 0 w 336613"/>
              <a:gd name="connsiteY0" fmla="*/ 0 h 489584"/>
              <a:gd name="connsiteX1" fmla="*/ 321312 w 336613"/>
              <a:gd name="connsiteY1" fmla="*/ 168294 h 489584"/>
              <a:gd name="connsiteX2" fmla="*/ 336613 w 336613"/>
              <a:gd name="connsiteY2" fmla="*/ 489584 h 489584"/>
            </a:gdLst>
            <a:ahLst/>
            <a:cxnLst>
              <a:cxn ang="0">
                <a:pos x="connsiteX0" y="connsiteY0"/>
              </a:cxn>
              <a:cxn ang="0">
                <a:pos x="connsiteX1" y="connsiteY1"/>
              </a:cxn>
              <a:cxn ang="0">
                <a:pos x="connsiteX2" y="connsiteY2"/>
              </a:cxn>
            </a:cxnLst>
            <a:rect l="l" t="t" r="r" b="b"/>
            <a:pathLst>
              <a:path w="336613" h="489584">
                <a:moveTo>
                  <a:pt x="0" y="0"/>
                </a:moveTo>
                <a:lnTo>
                  <a:pt x="321312" y="168294"/>
                </a:lnTo>
                <a:lnTo>
                  <a:pt x="336613" y="489584"/>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Freeform 16"/>
          <p:cNvSpPr/>
          <p:nvPr/>
        </p:nvSpPr>
        <p:spPr>
          <a:xfrm>
            <a:off x="4574869" y="4865240"/>
            <a:ext cx="382514" cy="474285"/>
          </a:xfrm>
          <a:custGeom>
            <a:avLst/>
            <a:gdLst>
              <a:gd name="connsiteX0" fmla="*/ 0 w 382514"/>
              <a:gd name="connsiteY0" fmla="*/ 0 h 474285"/>
              <a:gd name="connsiteX1" fmla="*/ 260109 w 382514"/>
              <a:gd name="connsiteY1" fmla="*/ 168295 h 474285"/>
              <a:gd name="connsiteX2" fmla="*/ 382514 w 382514"/>
              <a:gd name="connsiteY2" fmla="*/ 474285 h 474285"/>
            </a:gdLst>
            <a:ahLst/>
            <a:cxnLst>
              <a:cxn ang="0">
                <a:pos x="connsiteX0" y="connsiteY0"/>
              </a:cxn>
              <a:cxn ang="0">
                <a:pos x="connsiteX1" y="connsiteY1"/>
              </a:cxn>
              <a:cxn ang="0">
                <a:pos x="connsiteX2" y="connsiteY2"/>
              </a:cxn>
            </a:cxnLst>
            <a:rect l="l" t="t" r="r" b="b"/>
            <a:pathLst>
              <a:path w="382514" h="474285">
                <a:moveTo>
                  <a:pt x="0" y="0"/>
                </a:moveTo>
                <a:lnTo>
                  <a:pt x="260109" y="168295"/>
                </a:lnTo>
                <a:lnTo>
                  <a:pt x="382514" y="474285"/>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17"/>
          <p:cNvSpPr/>
          <p:nvPr/>
        </p:nvSpPr>
        <p:spPr>
          <a:xfrm>
            <a:off x="5906018" y="4849941"/>
            <a:ext cx="321312" cy="657878"/>
          </a:xfrm>
          <a:custGeom>
            <a:avLst/>
            <a:gdLst>
              <a:gd name="connsiteX0" fmla="*/ 0 w 321312"/>
              <a:gd name="connsiteY0" fmla="*/ 0 h 657878"/>
              <a:gd name="connsiteX1" fmla="*/ 321312 w 321312"/>
              <a:gd name="connsiteY1" fmla="*/ 260091 h 657878"/>
              <a:gd name="connsiteX2" fmla="*/ 321312 w 321312"/>
              <a:gd name="connsiteY2" fmla="*/ 657878 h 657878"/>
            </a:gdLst>
            <a:ahLst/>
            <a:cxnLst>
              <a:cxn ang="0">
                <a:pos x="connsiteX0" y="connsiteY0"/>
              </a:cxn>
              <a:cxn ang="0">
                <a:pos x="connsiteX1" y="connsiteY1"/>
              </a:cxn>
              <a:cxn ang="0">
                <a:pos x="connsiteX2" y="connsiteY2"/>
              </a:cxn>
            </a:cxnLst>
            <a:rect l="l" t="t" r="r" b="b"/>
            <a:pathLst>
              <a:path w="321312" h="657878">
                <a:moveTo>
                  <a:pt x="0" y="0"/>
                </a:moveTo>
                <a:lnTo>
                  <a:pt x="321312" y="260091"/>
                </a:lnTo>
                <a:lnTo>
                  <a:pt x="321312" y="657878"/>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Freeform 18"/>
          <p:cNvSpPr/>
          <p:nvPr/>
        </p:nvSpPr>
        <p:spPr>
          <a:xfrm>
            <a:off x="7283069" y="4819342"/>
            <a:ext cx="229508" cy="642579"/>
          </a:xfrm>
          <a:custGeom>
            <a:avLst/>
            <a:gdLst>
              <a:gd name="connsiteX0" fmla="*/ 0 w 229508"/>
              <a:gd name="connsiteY0" fmla="*/ 0 h 642579"/>
              <a:gd name="connsiteX1" fmla="*/ 229508 w 229508"/>
              <a:gd name="connsiteY1" fmla="*/ 321289 h 642579"/>
              <a:gd name="connsiteX2" fmla="*/ 76503 w 229508"/>
              <a:gd name="connsiteY2" fmla="*/ 642579 h 642579"/>
            </a:gdLst>
            <a:ahLst/>
            <a:cxnLst>
              <a:cxn ang="0">
                <a:pos x="connsiteX0" y="connsiteY0"/>
              </a:cxn>
              <a:cxn ang="0">
                <a:pos x="connsiteX1" y="connsiteY1"/>
              </a:cxn>
              <a:cxn ang="0">
                <a:pos x="connsiteX2" y="connsiteY2"/>
              </a:cxn>
            </a:cxnLst>
            <a:rect l="l" t="t" r="r" b="b"/>
            <a:pathLst>
              <a:path w="229508" h="642579">
                <a:moveTo>
                  <a:pt x="0" y="0"/>
                </a:moveTo>
                <a:lnTo>
                  <a:pt x="229508" y="321289"/>
                </a:lnTo>
                <a:lnTo>
                  <a:pt x="76503" y="642579"/>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Freeform 19"/>
          <p:cNvSpPr/>
          <p:nvPr/>
        </p:nvSpPr>
        <p:spPr>
          <a:xfrm>
            <a:off x="1805467" y="3151697"/>
            <a:ext cx="214208" cy="428386"/>
          </a:xfrm>
          <a:custGeom>
            <a:avLst/>
            <a:gdLst>
              <a:gd name="connsiteX0" fmla="*/ 0 w 214208"/>
              <a:gd name="connsiteY0" fmla="*/ 0 h 428386"/>
              <a:gd name="connsiteX1" fmla="*/ 214208 w 214208"/>
              <a:gd name="connsiteY1" fmla="*/ 76497 h 428386"/>
              <a:gd name="connsiteX2" fmla="*/ 168306 w 214208"/>
              <a:gd name="connsiteY2" fmla="*/ 428386 h 428386"/>
            </a:gdLst>
            <a:ahLst/>
            <a:cxnLst>
              <a:cxn ang="0">
                <a:pos x="connsiteX0" y="connsiteY0"/>
              </a:cxn>
              <a:cxn ang="0">
                <a:pos x="connsiteX1" y="connsiteY1"/>
              </a:cxn>
              <a:cxn ang="0">
                <a:pos x="connsiteX2" y="connsiteY2"/>
              </a:cxn>
            </a:cxnLst>
            <a:rect l="l" t="t" r="r" b="b"/>
            <a:pathLst>
              <a:path w="214208" h="428386">
                <a:moveTo>
                  <a:pt x="0" y="0"/>
                </a:moveTo>
                <a:lnTo>
                  <a:pt x="214208" y="76497"/>
                </a:lnTo>
                <a:lnTo>
                  <a:pt x="168306" y="428386"/>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151916" y="3151697"/>
            <a:ext cx="260110" cy="458985"/>
          </a:xfrm>
          <a:custGeom>
            <a:avLst/>
            <a:gdLst>
              <a:gd name="connsiteX0" fmla="*/ 0 w 260110"/>
              <a:gd name="connsiteY0" fmla="*/ 0 h 458985"/>
              <a:gd name="connsiteX1" fmla="*/ 214208 w 260110"/>
              <a:gd name="connsiteY1" fmla="*/ 152995 h 458985"/>
              <a:gd name="connsiteX2" fmla="*/ 260110 w 260110"/>
              <a:gd name="connsiteY2" fmla="*/ 458985 h 458985"/>
            </a:gdLst>
            <a:ahLst/>
            <a:cxnLst>
              <a:cxn ang="0">
                <a:pos x="connsiteX0" y="connsiteY0"/>
              </a:cxn>
              <a:cxn ang="0">
                <a:pos x="connsiteX1" y="connsiteY1"/>
              </a:cxn>
              <a:cxn ang="0">
                <a:pos x="connsiteX2" y="connsiteY2"/>
              </a:cxn>
            </a:cxnLst>
            <a:rect l="l" t="t" r="r" b="b"/>
            <a:pathLst>
              <a:path w="260110" h="458985">
                <a:moveTo>
                  <a:pt x="0" y="0"/>
                </a:moveTo>
                <a:lnTo>
                  <a:pt x="214208" y="152995"/>
                </a:lnTo>
                <a:lnTo>
                  <a:pt x="260110" y="458985"/>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921319" y="3044600"/>
            <a:ext cx="168306" cy="611980"/>
          </a:xfrm>
          <a:custGeom>
            <a:avLst/>
            <a:gdLst>
              <a:gd name="connsiteX0" fmla="*/ 0 w 168306"/>
              <a:gd name="connsiteY0" fmla="*/ 0 h 611980"/>
              <a:gd name="connsiteX1" fmla="*/ 168306 w 168306"/>
              <a:gd name="connsiteY1" fmla="*/ 397787 h 611980"/>
              <a:gd name="connsiteX2" fmla="*/ 0 w 168306"/>
              <a:gd name="connsiteY2" fmla="*/ 611980 h 611980"/>
            </a:gdLst>
            <a:ahLst/>
            <a:cxnLst>
              <a:cxn ang="0">
                <a:pos x="connsiteX0" y="connsiteY0"/>
              </a:cxn>
              <a:cxn ang="0">
                <a:pos x="connsiteX1" y="connsiteY1"/>
              </a:cxn>
              <a:cxn ang="0">
                <a:pos x="connsiteX2" y="connsiteY2"/>
              </a:cxn>
            </a:cxnLst>
            <a:rect l="l" t="t" r="r" b="b"/>
            <a:pathLst>
              <a:path w="168306" h="611980">
                <a:moveTo>
                  <a:pt x="0" y="0"/>
                </a:moveTo>
                <a:lnTo>
                  <a:pt x="168306" y="397787"/>
                </a:lnTo>
                <a:lnTo>
                  <a:pt x="0" y="61198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4559568" y="3090499"/>
            <a:ext cx="183607" cy="596680"/>
          </a:xfrm>
          <a:custGeom>
            <a:avLst/>
            <a:gdLst>
              <a:gd name="connsiteX0" fmla="*/ 0 w 183607"/>
              <a:gd name="connsiteY0" fmla="*/ 0 h 596680"/>
              <a:gd name="connsiteX1" fmla="*/ 183607 w 183607"/>
              <a:gd name="connsiteY1" fmla="*/ 305990 h 596680"/>
              <a:gd name="connsiteX2" fmla="*/ 153006 w 183607"/>
              <a:gd name="connsiteY2" fmla="*/ 596680 h 596680"/>
            </a:gdLst>
            <a:ahLst/>
            <a:cxnLst>
              <a:cxn ang="0">
                <a:pos x="connsiteX0" y="connsiteY0"/>
              </a:cxn>
              <a:cxn ang="0">
                <a:pos x="connsiteX1" y="connsiteY1"/>
              </a:cxn>
              <a:cxn ang="0">
                <a:pos x="connsiteX2" y="connsiteY2"/>
              </a:cxn>
            </a:cxnLst>
            <a:rect l="l" t="t" r="r" b="b"/>
            <a:pathLst>
              <a:path w="183607" h="596680">
                <a:moveTo>
                  <a:pt x="0" y="0"/>
                </a:moveTo>
                <a:lnTo>
                  <a:pt x="183607" y="305990"/>
                </a:lnTo>
                <a:lnTo>
                  <a:pt x="153006" y="59668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1285247" y="4941738"/>
            <a:ext cx="321312" cy="489584"/>
          </a:xfrm>
          <a:custGeom>
            <a:avLst/>
            <a:gdLst>
              <a:gd name="connsiteX0" fmla="*/ 321312 w 321312"/>
              <a:gd name="connsiteY0" fmla="*/ 0 h 489584"/>
              <a:gd name="connsiteX1" fmla="*/ 275411 w 321312"/>
              <a:gd name="connsiteY1" fmla="*/ 214193 h 489584"/>
              <a:gd name="connsiteX2" fmla="*/ 0 w 321312"/>
              <a:gd name="connsiteY2" fmla="*/ 489584 h 489584"/>
            </a:gdLst>
            <a:ahLst/>
            <a:cxnLst>
              <a:cxn ang="0">
                <a:pos x="connsiteX0" y="connsiteY0"/>
              </a:cxn>
              <a:cxn ang="0">
                <a:pos x="connsiteX1" y="connsiteY1"/>
              </a:cxn>
              <a:cxn ang="0">
                <a:pos x="connsiteX2" y="connsiteY2"/>
              </a:cxn>
            </a:cxnLst>
            <a:rect l="l" t="t" r="r" b="b"/>
            <a:pathLst>
              <a:path w="321312" h="489584">
                <a:moveTo>
                  <a:pt x="321312" y="0"/>
                </a:moveTo>
                <a:lnTo>
                  <a:pt x="275411" y="214193"/>
                </a:lnTo>
                <a:lnTo>
                  <a:pt x="0" y="489584"/>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flipH="1">
            <a:off x="2524593" y="4941738"/>
            <a:ext cx="474318" cy="3671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3978147" y="4880540"/>
            <a:ext cx="520219" cy="275391"/>
          </a:xfrm>
          <a:custGeom>
            <a:avLst/>
            <a:gdLst>
              <a:gd name="connsiteX0" fmla="*/ 520219 w 520219"/>
              <a:gd name="connsiteY0" fmla="*/ 0 h 275391"/>
              <a:gd name="connsiteX1" fmla="*/ 382514 w 520219"/>
              <a:gd name="connsiteY1" fmla="*/ 275391 h 275391"/>
              <a:gd name="connsiteX2" fmla="*/ 0 w 520219"/>
              <a:gd name="connsiteY2" fmla="*/ 244792 h 275391"/>
            </a:gdLst>
            <a:ahLst/>
            <a:cxnLst>
              <a:cxn ang="0">
                <a:pos x="connsiteX0" y="connsiteY0"/>
              </a:cxn>
              <a:cxn ang="0">
                <a:pos x="connsiteX1" y="connsiteY1"/>
              </a:cxn>
              <a:cxn ang="0">
                <a:pos x="connsiteX2" y="connsiteY2"/>
              </a:cxn>
            </a:cxnLst>
            <a:rect l="l" t="t" r="r" b="b"/>
            <a:pathLst>
              <a:path w="520219" h="275391">
                <a:moveTo>
                  <a:pt x="520219" y="0"/>
                </a:moveTo>
                <a:lnTo>
                  <a:pt x="382514" y="275391"/>
                </a:lnTo>
                <a:lnTo>
                  <a:pt x="0" y="244792"/>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Freeform 28"/>
          <p:cNvSpPr/>
          <p:nvPr/>
        </p:nvSpPr>
        <p:spPr>
          <a:xfrm>
            <a:off x="5630608" y="4957037"/>
            <a:ext cx="306011" cy="321290"/>
          </a:xfrm>
          <a:custGeom>
            <a:avLst/>
            <a:gdLst>
              <a:gd name="connsiteX0" fmla="*/ 275410 w 306011"/>
              <a:gd name="connsiteY0" fmla="*/ 0 h 321290"/>
              <a:gd name="connsiteX1" fmla="*/ 306011 w 306011"/>
              <a:gd name="connsiteY1" fmla="*/ 321290 h 321290"/>
              <a:gd name="connsiteX2" fmla="*/ 0 w 306011"/>
              <a:gd name="connsiteY2" fmla="*/ 61198 h 321290"/>
            </a:gdLst>
            <a:ahLst/>
            <a:cxnLst>
              <a:cxn ang="0">
                <a:pos x="connsiteX0" y="connsiteY0"/>
              </a:cxn>
              <a:cxn ang="0">
                <a:pos x="connsiteX1" y="connsiteY1"/>
              </a:cxn>
              <a:cxn ang="0">
                <a:pos x="connsiteX2" y="connsiteY2"/>
              </a:cxn>
            </a:cxnLst>
            <a:rect l="l" t="t" r="r" b="b"/>
            <a:pathLst>
              <a:path w="306011" h="321290">
                <a:moveTo>
                  <a:pt x="275410" y="0"/>
                </a:moveTo>
                <a:lnTo>
                  <a:pt x="306011" y="321290"/>
                </a:lnTo>
                <a:lnTo>
                  <a:pt x="0" y="61198"/>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Freeform 29"/>
          <p:cNvSpPr/>
          <p:nvPr/>
        </p:nvSpPr>
        <p:spPr>
          <a:xfrm>
            <a:off x="7175965" y="5018235"/>
            <a:ext cx="214208" cy="137696"/>
          </a:xfrm>
          <a:custGeom>
            <a:avLst/>
            <a:gdLst>
              <a:gd name="connsiteX0" fmla="*/ 214208 w 214208"/>
              <a:gd name="connsiteY0" fmla="*/ 137696 h 137696"/>
              <a:gd name="connsiteX1" fmla="*/ 0 w 214208"/>
              <a:gd name="connsiteY1" fmla="*/ 0 h 137696"/>
            </a:gdLst>
            <a:ahLst/>
            <a:cxnLst>
              <a:cxn ang="0">
                <a:pos x="connsiteX0" y="connsiteY0"/>
              </a:cxn>
              <a:cxn ang="0">
                <a:pos x="connsiteX1" y="connsiteY1"/>
              </a:cxn>
            </a:cxnLst>
            <a:rect l="l" t="t" r="r" b="b"/>
            <a:pathLst>
              <a:path w="214208" h="137696">
                <a:moveTo>
                  <a:pt x="214208" y="137696"/>
                </a:moveTo>
                <a:lnTo>
                  <a:pt x="0" y="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Freeform 12"/>
          <p:cNvSpPr/>
          <p:nvPr/>
        </p:nvSpPr>
        <p:spPr>
          <a:xfrm>
            <a:off x="5722411" y="3029301"/>
            <a:ext cx="367214" cy="397787"/>
          </a:xfrm>
          <a:custGeom>
            <a:avLst/>
            <a:gdLst>
              <a:gd name="connsiteX0" fmla="*/ 122405 w 367214"/>
              <a:gd name="connsiteY0" fmla="*/ 0 h 397787"/>
              <a:gd name="connsiteX1" fmla="*/ 367214 w 367214"/>
              <a:gd name="connsiteY1" fmla="*/ 397787 h 397787"/>
              <a:gd name="connsiteX2" fmla="*/ 0 w 367214"/>
              <a:gd name="connsiteY2" fmla="*/ 244792 h 397787"/>
              <a:gd name="connsiteX3" fmla="*/ 0 w 367214"/>
              <a:gd name="connsiteY3" fmla="*/ 244792 h 397787"/>
            </a:gdLst>
            <a:ahLst/>
            <a:cxnLst>
              <a:cxn ang="0">
                <a:pos x="connsiteX0" y="connsiteY0"/>
              </a:cxn>
              <a:cxn ang="0">
                <a:pos x="connsiteX1" y="connsiteY1"/>
              </a:cxn>
              <a:cxn ang="0">
                <a:pos x="connsiteX2" y="connsiteY2"/>
              </a:cxn>
              <a:cxn ang="0">
                <a:pos x="connsiteX3" y="connsiteY3"/>
              </a:cxn>
            </a:cxnLst>
            <a:rect l="l" t="t" r="r" b="b"/>
            <a:pathLst>
              <a:path w="367214" h="397787">
                <a:moveTo>
                  <a:pt x="122405" y="0"/>
                </a:moveTo>
                <a:lnTo>
                  <a:pt x="367214" y="397787"/>
                </a:lnTo>
                <a:lnTo>
                  <a:pt x="0" y="244792"/>
                </a:lnTo>
                <a:lnTo>
                  <a:pt x="0" y="244792"/>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7267768" y="3059900"/>
            <a:ext cx="382514" cy="290690"/>
          </a:xfrm>
          <a:custGeom>
            <a:avLst/>
            <a:gdLst>
              <a:gd name="connsiteX0" fmla="*/ 61203 w 382514"/>
              <a:gd name="connsiteY0" fmla="*/ 0 h 290690"/>
              <a:gd name="connsiteX1" fmla="*/ 382514 w 382514"/>
              <a:gd name="connsiteY1" fmla="*/ 214193 h 290690"/>
              <a:gd name="connsiteX2" fmla="*/ 0 w 382514"/>
              <a:gd name="connsiteY2" fmla="*/ 290690 h 290690"/>
            </a:gdLst>
            <a:ahLst/>
            <a:cxnLst>
              <a:cxn ang="0">
                <a:pos x="connsiteX0" y="connsiteY0"/>
              </a:cxn>
              <a:cxn ang="0">
                <a:pos x="connsiteX1" y="connsiteY1"/>
              </a:cxn>
              <a:cxn ang="0">
                <a:pos x="connsiteX2" y="connsiteY2"/>
              </a:cxn>
            </a:cxnLst>
            <a:rect l="l" t="t" r="r" b="b"/>
            <a:pathLst>
              <a:path w="382514" h="290690">
                <a:moveTo>
                  <a:pt x="61203" y="0"/>
                </a:moveTo>
                <a:lnTo>
                  <a:pt x="382514" y="214193"/>
                </a:lnTo>
                <a:lnTo>
                  <a:pt x="0" y="290690"/>
                </a:lnTo>
              </a:path>
            </a:pathLst>
          </a:custGeom>
          <a:ln w="38100" cmpd="sng">
            <a:solidFill>
              <a:srgbClr val="10E00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p:nvPr/>
        </p:nvCxnSpPr>
        <p:spPr>
          <a:xfrm flipH="1">
            <a:off x="7175965" y="3151697"/>
            <a:ext cx="91803" cy="535482"/>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05487" y="5780852"/>
            <a:ext cx="2193424" cy="400110"/>
          </a:xfrm>
          <a:prstGeom prst="rect">
            <a:avLst/>
          </a:prstGeom>
          <a:solidFill>
            <a:srgbClr val="748CBC"/>
          </a:solidFill>
          <a:effectLst/>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Stance phase</a:t>
            </a:r>
          </a:p>
        </p:txBody>
      </p:sp>
      <p:sp>
        <p:nvSpPr>
          <p:cNvPr id="34" name="TextBox 33"/>
          <p:cNvSpPr txBox="1"/>
          <p:nvPr/>
        </p:nvSpPr>
        <p:spPr>
          <a:xfrm>
            <a:off x="5961700" y="5721290"/>
            <a:ext cx="1487908" cy="400110"/>
          </a:xfrm>
          <a:prstGeom prst="rect">
            <a:avLst/>
          </a:prstGeom>
          <a:solidFill>
            <a:schemeClr val="accent3"/>
          </a:solidFill>
          <a:effectLst/>
        </p:spPr>
        <p:txBody>
          <a:bodyPr wrap="none" rtlCol="0">
            <a:spAutoFit/>
          </a:bodyPr>
          <a:lstStyle/>
          <a:p>
            <a:r>
              <a:rPr lang="en-US" sz="2000" dirty="0">
                <a:solidFill>
                  <a:srgbClr val="FFFFFF"/>
                </a:solidFill>
                <a:latin typeface="Times New Roman" panose="02020603050405020304" pitchFamily="18" charset="0"/>
                <a:cs typeface="Times New Roman" panose="02020603050405020304" pitchFamily="18" charset="0"/>
              </a:rPr>
              <a:t>Swing phase</a:t>
            </a:r>
          </a:p>
        </p:txBody>
      </p:sp>
      <p:sp>
        <p:nvSpPr>
          <p:cNvPr id="5" name="Oval 4"/>
          <p:cNvSpPr/>
          <p:nvPr/>
        </p:nvSpPr>
        <p:spPr>
          <a:xfrm>
            <a:off x="2159000" y="4064000"/>
            <a:ext cx="3327400" cy="205740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2159000" y="6273800"/>
            <a:ext cx="642620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difference between walking and running is whether there is a </a:t>
            </a:r>
            <a:r>
              <a:rPr lang="en-US" b="1" dirty="0">
                <a:latin typeface="Times New Roman" panose="02020603050405020304" pitchFamily="18" charset="0"/>
                <a:cs typeface="Times New Roman" panose="02020603050405020304" pitchFamily="18" charset="0"/>
              </a:rPr>
              <a:t>flight</a:t>
            </a:r>
            <a:r>
              <a:rPr lang="en-US" dirty="0">
                <a:latin typeface="Times New Roman" panose="02020603050405020304" pitchFamily="18" charset="0"/>
                <a:cs typeface="Times New Roman" panose="02020603050405020304" pitchFamily="18" charset="0"/>
              </a:rPr>
              <a:t> between stance and swing.</a:t>
            </a:r>
          </a:p>
        </p:txBody>
      </p:sp>
      <p:cxnSp>
        <p:nvCxnSpPr>
          <p:cNvPr id="11" name="Straight Arrow Connector 10"/>
          <p:cNvCxnSpPr>
            <a:stCxn id="33" idx="0"/>
          </p:cNvCxnSpPr>
          <p:nvPr/>
        </p:nvCxnSpPr>
        <p:spPr>
          <a:xfrm flipH="1" flipV="1">
            <a:off x="1511301" y="5339526"/>
            <a:ext cx="390898" cy="441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4" idx="0"/>
          </p:cNvCxnSpPr>
          <p:nvPr/>
        </p:nvCxnSpPr>
        <p:spPr>
          <a:xfrm flipV="1">
            <a:off x="6705654" y="5170984"/>
            <a:ext cx="341620" cy="5503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4305300" y="5780852"/>
            <a:ext cx="193066" cy="6207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6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Swing phase of running</a:t>
            </a:r>
          </a:p>
        </p:txBody>
      </p:sp>
      <p:sp>
        <p:nvSpPr>
          <p:cNvPr id="3" name="Content Placeholder 2"/>
          <p:cNvSpPr>
            <a:spLocks noGrp="1"/>
          </p:cNvSpPr>
          <p:nvPr>
            <p:ph idx="1"/>
          </p:nvPr>
        </p:nvSpPr>
        <p:spPr>
          <a:xfrm>
            <a:off x="1007320" y="2243674"/>
            <a:ext cx="4271375" cy="4335110"/>
          </a:xfrm>
        </p:spPr>
        <p:txBody>
          <a:bodyPr>
            <a:normAutofit/>
          </a:bodyPr>
          <a:lstStyle/>
          <a:p>
            <a:r>
              <a:rPr lang="en-US" dirty="0">
                <a:latin typeface="Times New Roman" panose="02020603050405020304" pitchFamily="18" charset="0"/>
                <a:cs typeface="Times New Roman" panose="02020603050405020304" pitchFamily="18" charset="0"/>
              </a:rPr>
              <a:t>Pendulum dynamics.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Passive, not much energy needed, no explicit control.</a:t>
            </a:r>
          </a:p>
          <a:p>
            <a:r>
              <a:rPr lang="en-US" dirty="0">
                <a:latin typeface="Times New Roman" panose="02020603050405020304" pitchFamily="18" charset="0"/>
                <a:cs typeface="Times New Roman" panose="02020603050405020304" pitchFamily="18" charset="0"/>
              </a:rPr>
              <a:t>Frequency of swing is increased by bending the legs (reducing </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rotWithShape="1">
          <a:blip r:embed="rId3"/>
          <a:srcRect l="50049"/>
          <a:stretch/>
        </p:blipFill>
        <p:spPr>
          <a:xfrm>
            <a:off x="5555245" y="2508353"/>
            <a:ext cx="2930831" cy="27432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417825001"/>
              </p:ext>
            </p:extLst>
          </p:nvPr>
        </p:nvGraphicFramePr>
        <p:xfrm>
          <a:off x="1716930" y="2841461"/>
          <a:ext cx="2224157" cy="792769"/>
        </p:xfrm>
        <a:graphic>
          <a:graphicData uri="http://schemas.openxmlformats.org/presentationml/2006/ole">
            <mc:AlternateContent xmlns:mc="http://schemas.openxmlformats.org/markup-compatibility/2006">
              <mc:Choice xmlns:v="urn:schemas-microsoft-com:vml" Requires="v">
                <p:oleObj spid="_x0000_s2081" name="Equation" r:id="rId4" imgW="1282700" imgH="457200" progId="Equation.3">
                  <p:embed/>
                </p:oleObj>
              </mc:Choice>
              <mc:Fallback>
                <p:oleObj name="Equation" r:id="rId4" imgW="1282700" imgH="457200" progId="Equation.3">
                  <p:embed/>
                  <p:pic>
                    <p:nvPicPr>
                      <p:cNvPr id="0" name=""/>
                      <p:cNvPicPr/>
                      <p:nvPr/>
                    </p:nvPicPr>
                    <p:blipFill>
                      <a:blip r:embed="rId5"/>
                      <a:stretch>
                        <a:fillRect/>
                      </a:stretch>
                    </p:blipFill>
                    <p:spPr>
                      <a:xfrm>
                        <a:off x="1716930" y="2841461"/>
                        <a:ext cx="2224157" cy="792769"/>
                      </a:xfrm>
                      <a:prstGeom prst="rect">
                        <a:avLst/>
                      </a:prstGeom>
                    </p:spPr>
                  </p:pic>
                </p:oleObj>
              </mc:Fallback>
            </mc:AlternateContent>
          </a:graphicData>
        </a:graphic>
      </p:graphicFrame>
    </p:spTree>
    <p:extLst>
      <p:ext uri="{BB962C8B-B14F-4D97-AF65-F5344CB8AC3E}">
        <p14:creationId xmlns:p14="http://schemas.microsoft.com/office/powerpoint/2010/main" val="351551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Stance phase of running</a:t>
            </a:r>
          </a:p>
        </p:txBody>
      </p:sp>
      <p:sp>
        <p:nvSpPr>
          <p:cNvPr id="3" name="Content Placeholder 2"/>
          <p:cNvSpPr>
            <a:spLocks noGrp="1"/>
          </p:cNvSpPr>
          <p:nvPr>
            <p:ph idx="1"/>
          </p:nvPr>
        </p:nvSpPr>
        <p:spPr>
          <a:xfrm>
            <a:off x="165789" y="2252958"/>
            <a:ext cx="4929299" cy="3830227"/>
          </a:xfrm>
        </p:spPr>
        <p:txBody>
          <a:bodyPr>
            <a:normAutofit/>
          </a:bodyPr>
          <a:lstStyle/>
          <a:p>
            <a:r>
              <a:rPr lang="en-US" dirty="0">
                <a:latin typeface="Times New Roman" panose="02020603050405020304" pitchFamily="18" charset="0"/>
                <a:cs typeface="Times New Roman" panose="02020603050405020304" pitchFamily="18" charset="0"/>
              </a:rPr>
              <a:t>Not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only involves postural control (not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fall),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but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also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pumping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energy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“flight”.</a:t>
            </a:r>
          </a:p>
          <a:p>
            <a:pPr lvl="1"/>
            <a:r>
              <a:rPr lang="en-US" dirty="0">
                <a:latin typeface="Times New Roman" panose="02020603050405020304" pitchFamily="18" charset="0"/>
                <a:cs typeface="Times New Roman" panose="02020603050405020304" pitchFamily="18" charset="0"/>
              </a:rPr>
              <a:t>Flight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period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running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when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both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legs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are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air.</a:t>
            </a:r>
          </a:p>
          <a:p>
            <a:r>
              <a:rPr lang="en-US" dirty="0">
                <a:latin typeface="Times New Roman" panose="02020603050405020304" pitchFamily="18" charset="0"/>
                <a:cs typeface="Times New Roman" panose="02020603050405020304" pitchFamily="18" charset="0"/>
              </a:rPr>
              <a:t>Dynamics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this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phase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like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bouncing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ball.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comprises</a:t>
            </a:r>
            <a:r>
              <a:rPr lang="zh-CN" altLang="en-US"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elastic</a:t>
            </a:r>
            <a:r>
              <a:rPr lang="zh-CN" altLang="en-US" u="sng"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compression</a:t>
            </a:r>
            <a:r>
              <a:rPr lang="zh-CN" altLang="en-US" u="sng"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a:t>
            </a:r>
            <a:r>
              <a:rPr lang="zh-CN" altLang="en-US" u="sng"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mass</a:t>
            </a:r>
            <a:r>
              <a:rPr lang="zh-CN" altLang="en-US" u="sng"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spring)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r>
              <a:rPr lang="zh-CN" altLang="en-US"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projectile</a:t>
            </a:r>
            <a:r>
              <a:rPr lang="zh-CN" altLang="en-US" u="sng"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motion</a:t>
            </a:r>
            <a:r>
              <a:rPr lang="en-US" altLang="zh-C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r="49188"/>
          <a:stretch/>
        </p:blipFill>
        <p:spPr>
          <a:xfrm>
            <a:off x="4968546" y="1915860"/>
            <a:ext cx="2981331" cy="2743200"/>
          </a:xfrm>
          <a:prstGeom prst="rect">
            <a:avLst/>
          </a:prstGeom>
        </p:spPr>
      </p:pic>
      <p:pic>
        <p:nvPicPr>
          <p:cNvPr id="6" name="Picture 5"/>
          <p:cNvPicPr>
            <a:picLocks noChangeAspect="1"/>
          </p:cNvPicPr>
          <p:nvPr/>
        </p:nvPicPr>
        <p:blipFill rotWithShape="1">
          <a:blip r:embed="rId3"/>
          <a:srcRect l="2047" t="57554" r="50766"/>
          <a:stretch/>
        </p:blipFill>
        <p:spPr>
          <a:xfrm>
            <a:off x="5548367" y="4168072"/>
            <a:ext cx="3595633" cy="2689928"/>
          </a:xfrm>
          <a:prstGeom prst="rect">
            <a:avLst/>
          </a:prstGeom>
        </p:spPr>
      </p:pic>
      <p:sp>
        <p:nvSpPr>
          <p:cNvPr id="9" name="Freeform 8"/>
          <p:cNvSpPr/>
          <p:nvPr/>
        </p:nvSpPr>
        <p:spPr>
          <a:xfrm>
            <a:off x="5963979" y="3733078"/>
            <a:ext cx="401056" cy="1438152"/>
          </a:xfrm>
          <a:custGeom>
            <a:avLst/>
            <a:gdLst>
              <a:gd name="connsiteX0" fmla="*/ 401056 w 401056"/>
              <a:gd name="connsiteY0" fmla="*/ 0 h 1438152"/>
              <a:gd name="connsiteX1" fmla="*/ 3241 w 401056"/>
              <a:gd name="connsiteY1" fmla="*/ 703776 h 1438152"/>
              <a:gd name="connsiteX2" fmla="*/ 202149 w 401056"/>
              <a:gd name="connsiteY2" fmla="*/ 1438152 h 1438152"/>
            </a:gdLst>
            <a:ahLst/>
            <a:cxnLst>
              <a:cxn ang="0">
                <a:pos x="connsiteX0" y="connsiteY0"/>
              </a:cxn>
              <a:cxn ang="0">
                <a:pos x="connsiteX1" y="connsiteY1"/>
              </a:cxn>
              <a:cxn ang="0">
                <a:pos x="connsiteX2" y="connsiteY2"/>
              </a:cxn>
            </a:cxnLst>
            <a:rect l="l" t="t" r="r" b="b"/>
            <a:pathLst>
              <a:path w="401056" h="1438152">
                <a:moveTo>
                  <a:pt x="401056" y="0"/>
                </a:moveTo>
                <a:cubicBezTo>
                  <a:pt x="218724" y="232042"/>
                  <a:pt x="36392" y="464084"/>
                  <a:pt x="3241" y="703776"/>
                </a:cubicBezTo>
                <a:cubicBezTo>
                  <a:pt x="-29910" y="943468"/>
                  <a:pt x="202149" y="1438152"/>
                  <a:pt x="202149" y="1438152"/>
                </a:cubicBezTo>
              </a:path>
            </a:pathLst>
          </a:custGeom>
          <a:ln>
            <a:solidFill>
              <a:schemeClr val="accent6"/>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7252468" y="3687179"/>
            <a:ext cx="357546" cy="1178061"/>
          </a:xfrm>
          <a:custGeom>
            <a:avLst/>
            <a:gdLst>
              <a:gd name="connsiteX0" fmla="*/ 183606 w 357546"/>
              <a:gd name="connsiteY0" fmla="*/ 0 h 1392254"/>
              <a:gd name="connsiteX1" fmla="*/ 351913 w 357546"/>
              <a:gd name="connsiteY1" fmla="*/ 550782 h 1392254"/>
              <a:gd name="connsiteX2" fmla="*/ 0 w 357546"/>
              <a:gd name="connsiteY2" fmla="*/ 1392254 h 1392254"/>
            </a:gdLst>
            <a:ahLst/>
            <a:cxnLst>
              <a:cxn ang="0">
                <a:pos x="connsiteX0" y="connsiteY0"/>
              </a:cxn>
              <a:cxn ang="0">
                <a:pos x="connsiteX1" y="connsiteY1"/>
              </a:cxn>
              <a:cxn ang="0">
                <a:pos x="connsiteX2" y="connsiteY2"/>
              </a:cxn>
            </a:cxnLst>
            <a:rect l="l" t="t" r="r" b="b"/>
            <a:pathLst>
              <a:path w="357546" h="1392254">
                <a:moveTo>
                  <a:pt x="183606" y="0"/>
                </a:moveTo>
                <a:cubicBezTo>
                  <a:pt x="283060" y="159370"/>
                  <a:pt x="382514" y="318740"/>
                  <a:pt x="351913" y="550782"/>
                </a:cubicBezTo>
                <a:cubicBezTo>
                  <a:pt x="321312" y="782824"/>
                  <a:pt x="0" y="1392254"/>
                  <a:pt x="0" y="1392254"/>
                </a:cubicBezTo>
              </a:path>
            </a:pathLst>
          </a:custGeom>
          <a:ln>
            <a:solidFill>
              <a:srgbClr val="79463D"/>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57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3795" y="1450025"/>
            <a:ext cx="2269205" cy="3996596"/>
          </a:xfrm>
          <a:prstGeom prst="rect">
            <a:avLst/>
          </a:prstGeom>
          <a:solidFill>
            <a:srgbClr val="3366FF"/>
          </a:solidFill>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50265" t="9058" b="19385"/>
          <a:stretch/>
        </p:blipFill>
        <p:spPr>
          <a:xfrm>
            <a:off x="483527" y="1450025"/>
            <a:ext cx="1364332" cy="1208662"/>
          </a:xfrm>
          <a:prstGeom prst="rect">
            <a:avLst/>
          </a:prstGeom>
        </p:spPr>
      </p:pic>
      <p:sp>
        <p:nvSpPr>
          <p:cNvPr id="3" name="Content Placeholder 2"/>
          <p:cNvSpPr>
            <a:spLocks noGrp="1"/>
          </p:cNvSpPr>
          <p:nvPr>
            <p:ph idx="1"/>
          </p:nvPr>
        </p:nvSpPr>
        <p:spPr>
          <a:xfrm>
            <a:off x="143795" y="226859"/>
            <a:ext cx="8913813" cy="3830227"/>
          </a:xfrm>
        </p:spPr>
        <p:txBody>
          <a:bodyPr/>
          <a:lstStyle/>
          <a:p>
            <a:r>
              <a:rPr lang="en-US" altLang="zh-CN" dirty="0"/>
              <a:t>Bouncing</a:t>
            </a:r>
            <a:r>
              <a:rPr lang="zh-CN" altLang="en-US" dirty="0"/>
              <a:t> </a:t>
            </a:r>
            <a:r>
              <a:rPr lang="en-US" altLang="zh-CN" dirty="0"/>
              <a:t>ball</a:t>
            </a:r>
            <a:r>
              <a:rPr lang="zh-CN" altLang="en-US" dirty="0"/>
              <a:t> </a:t>
            </a:r>
            <a:r>
              <a:rPr lang="en-US" altLang="zh-CN" dirty="0"/>
              <a:t>dynamics:</a:t>
            </a:r>
            <a:r>
              <a:rPr lang="zh-CN" altLang="en-US" dirty="0"/>
              <a:t> </a:t>
            </a:r>
            <a:r>
              <a:rPr lang="en-US" altLang="zh-CN" u="sng" dirty="0"/>
              <a:t>Elastic</a:t>
            </a:r>
            <a:r>
              <a:rPr lang="zh-CN" altLang="en-US" u="sng" dirty="0"/>
              <a:t> </a:t>
            </a:r>
            <a:r>
              <a:rPr lang="en-US" altLang="zh-CN" u="sng" dirty="0"/>
              <a:t>compression</a:t>
            </a:r>
            <a:r>
              <a:rPr lang="zh-CN" altLang="en-US" dirty="0"/>
              <a:t> </a:t>
            </a:r>
            <a:r>
              <a:rPr lang="en-US" altLang="zh-CN" dirty="0"/>
              <a:t>and</a:t>
            </a:r>
            <a:r>
              <a:rPr lang="zh-CN" altLang="en-US" dirty="0"/>
              <a:t> </a:t>
            </a:r>
            <a:r>
              <a:rPr lang="en-US" altLang="zh-CN" u="sng" dirty="0"/>
              <a:t>projectile</a:t>
            </a:r>
            <a:r>
              <a:rPr lang="zh-CN" altLang="en-US" u="sng" dirty="0"/>
              <a:t> </a:t>
            </a:r>
            <a:r>
              <a:rPr lang="en-US" altLang="zh-CN" u="sng" dirty="0"/>
              <a:t>motion</a:t>
            </a:r>
            <a:r>
              <a:rPr lang="en-US" altLang="zh-CN" dirty="0"/>
              <a:t>.</a:t>
            </a:r>
            <a:endParaRPr lang="en-US" dirty="0"/>
          </a:p>
        </p:txBody>
      </p:sp>
      <p:grpSp>
        <p:nvGrpSpPr>
          <p:cNvPr id="7" name="Group 6"/>
          <p:cNvGrpSpPr/>
          <p:nvPr/>
        </p:nvGrpSpPr>
        <p:grpSpPr>
          <a:xfrm>
            <a:off x="2554526" y="1073394"/>
            <a:ext cx="3480155" cy="4187112"/>
            <a:chOff x="4968546" y="1915860"/>
            <a:chExt cx="4175454" cy="4942140"/>
          </a:xfrm>
        </p:grpSpPr>
        <p:pic>
          <p:nvPicPr>
            <p:cNvPr id="4" name="Picture 3"/>
            <p:cNvPicPr>
              <a:picLocks noChangeAspect="1"/>
            </p:cNvPicPr>
            <p:nvPr/>
          </p:nvPicPr>
          <p:blipFill rotWithShape="1">
            <a:blip r:embed="rId4"/>
            <a:srcRect r="49188"/>
            <a:stretch/>
          </p:blipFill>
          <p:spPr>
            <a:xfrm>
              <a:off x="4968546" y="1915860"/>
              <a:ext cx="2981331" cy="2743200"/>
            </a:xfrm>
            <a:prstGeom prst="rect">
              <a:avLst/>
            </a:prstGeom>
          </p:spPr>
        </p:pic>
        <p:pic>
          <p:nvPicPr>
            <p:cNvPr id="6" name="Picture 5"/>
            <p:cNvPicPr>
              <a:picLocks noChangeAspect="1"/>
            </p:cNvPicPr>
            <p:nvPr/>
          </p:nvPicPr>
          <p:blipFill rotWithShape="1">
            <a:blip r:embed="rId5"/>
            <a:srcRect l="2047" t="57554" r="50766"/>
            <a:stretch/>
          </p:blipFill>
          <p:spPr>
            <a:xfrm>
              <a:off x="5548367" y="4168072"/>
              <a:ext cx="3595633" cy="2689928"/>
            </a:xfrm>
            <a:prstGeom prst="rect">
              <a:avLst/>
            </a:prstGeom>
          </p:spPr>
        </p:pic>
        <p:sp>
          <p:nvSpPr>
            <p:cNvPr id="9" name="Freeform 8"/>
            <p:cNvSpPr/>
            <p:nvPr/>
          </p:nvSpPr>
          <p:spPr>
            <a:xfrm>
              <a:off x="5963979" y="3733078"/>
              <a:ext cx="401056" cy="1438152"/>
            </a:xfrm>
            <a:custGeom>
              <a:avLst/>
              <a:gdLst>
                <a:gd name="connsiteX0" fmla="*/ 401056 w 401056"/>
                <a:gd name="connsiteY0" fmla="*/ 0 h 1438152"/>
                <a:gd name="connsiteX1" fmla="*/ 3241 w 401056"/>
                <a:gd name="connsiteY1" fmla="*/ 703776 h 1438152"/>
                <a:gd name="connsiteX2" fmla="*/ 202149 w 401056"/>
                <a:gd name="connsiteY2" fmla="*/ 1438152 h 1438152"/>
              </a:gdLst>
              <a:ahLst/>
              <a:cxnLst>
                <a:cxn ang="0">
                  <a:pos x="connsiteX0" y="connsiteY0"/>
                </a:cxn>
                <a:cxn ang="0">
                  <a:pos x="connsiteX1" y="connsiteY1"/>
                </a:cxn>
                <a:cxn ang="0">
                  <a:pos x="connsiteX2" y="connsiteY2"/>
                </a:cxn>
              </a:cxnLst>
              <a:rect l="l" t="t" r="r" b="b"/>
              <a:pathLst>
                <a:path w="401056" h="1438152">
                  <a:moveTo>
                    <a:pt x="401056" y="0"/>
                  </a:moveTo>
                  <a:cubicBezTo>
                    <a:pt x="218724" y="232042"/>
                    <a:pt x="36392" y="464084"/>
                    <a:pt x="3241" y="703776"/>
                  </a:cubicBezTo>
                  <a:cubicBezTo>
                    <a:pt x="-29910" y="943468"/>
                    <a:pt x="202149" y="1438152"/>
                    <a:pt x="202149" y="1438152"/>
                  </a:cubicBezTo>
                </a:path>
              </a:pathLst>
            </a:custGeom>
            <a:ln>
              <a:solidFill>
                <a:schemeClr val="accent6"/>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7252468" y="3687179"/>
              <a:ext cx="357546" cy="1178061"/>
            </a:xfrm>
            <a:custGeom>
              <a:avLst/>
              <a:gdLst>
                <a:gd name="connsiteX0" fmla="*/ 183606 w 357546"/>
                <a:gd name="connsiteY0" fmla="*/ 0 h 1392254"/>
                <a:gd name="connsiteX1" fmla="*/ 351913 w 357546"/>
                <a:gd name="connsiteY1" fmla="*/ 550782 h 1392254"/>
                <a:gd name="connsiteX2" fmla="*/ 0 w 357546"/>
                <a:gd name="connsiteY2" fmla="*/ 1392254 h 1392254"/>
              </a:gdLst>
              <a:ahLst/>
              <a:cxnLst>
                <a:cxn ang="0">
                  <a:pos x="connsiteX0" y="connsiteY0"/>
                </a:cxn>
                <a:cxn ang="0">
                  <a:pos x="connsiteX1" y="connsiteY1"/>
                </a:cxn>
                <a:cxn ang="0">
                  <a:pos x="connsiteX2" y="connsiteY2"/>
                </a:cxn>
              </a:cxnLst>
              <a:rect l="l" t="t" r="r" b="b"/>
              <a:pathLst>
                <a:path w="357546" h="1392254">
                  <a:moveTo>
                    <a:pt x="183606" y="0"/>
                  </a:moveTo>
                  <a:cubicBezTo>
                    <a:pt x="283060" y="159370"/>
                    <a:pt x="382514" y="318740"/>
                    <a:pt x="351913" y="550782"/>
                  </a:cubicBezTo>
                  <a:cubicBezTo>
                    <a:pt x="321312" y="782824"/>
                    <a:pt x="0" y="1392254"/>
                    <a:pt x="0" y="1392254"/>
                  </a:cubicBezTo>
                </a:path>
              </a:pathLst>
            </a:custGeom>
            <a:ln>
              <a:solidFill>
                <a:srgbClr val="79463D"/>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Rectangle 16"/>
          <p:cNvSpPr/>
          <p:nvPr/>
        </p:nvSpPr>
        <p:spPr>
          <a:xfrm>
            <a:off x="5921319" y="749674"/>
            <a:ext cx="3222530" cy="6108325"/>
          </a:xfrm>
          <a:prstGeom prst="rect">
            <a:avLst/>
          </a:prstGeom>
          <a:solidFill>
            <a:srgbClr val="DBC550"/>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2535492"/>
              </p:ext>
            </p:extLst>
          </p:nvPr>
        </p:nvGraphicFramePr>
        <p:xfrm>
          <a:off x="266700" y="3017838"/>
          <a:ext cx="1701800" cy="2046287"/>
        </p:xfrm>
        <a:graphic>
          <a:graphicData uri="http://schemas.openxmlformats.org/presentationml/2006/ole">
            <mc:AlternateContent xmlns:mc="http://schemas.openxmlformats.org/markup-compatibility/2006">
              <mc:Choice xmlns:v="urn:schemas-microsoft-com:vml" Requires="v">
                <p:oleObj spid="_x0000_s3134" name="Equation" r:id="rId6" imgW="1066800" imgH="1282700" progId="Equation.3">
                  <p:embed/>
                </p:oleObj>
              </mc:Choice>
              <mc:Fallback>
                <p:oleObj name="Equation" r:id="rId6" imgW="1066800" imgH="1282700" progId="Equation.3">
                  <p:embed/>
                  <p:pic>
                    <p:nvPicPr>
                      <p:cNvPr id="0" name=""/>
                      <p:cNvPicPr/>
                      <p:nvPr/>
                    </p:nvPicPr>
                    <p:blipFill>
                      <a:blip r:embed="rId7"/>
                      <a:stretch>
                        <a:fillRect/>
                      </a:stretch>
                    </p:blipFill>
                    <p:spPr>
                      <a:xfrm>
                        <a:off x="266700" y="3017838"/>
                        <a:ext cx="1701800" cy="2046287"/>
                      </a:xfrm>
                      <a:prstGeom prst="rect">
                        <a:avLst/>
                      </a:prstGeom>
                    </p:spPr>
                  </p:pic>
                </p:oleObj>
              </mc:Fallback>
            </mc:AlternateContent>
          </a:graphicData>
        </a:graphic>
      </p:graphicFrame>
      <p:sp>
        <p:nvSpPr>
          <p:cNvPr id="13" name="Freeform 12"/>
          <p:cNvSpPr/>
          <p:nvPr/>
        </p:nvSpPr>
        <p:spPr>
          <a:xfrm>
            <a:off x="2413000" y="4240047"/>
            <a:ext cx="856832" cy="293902"/>
          </a:xfrm>
          <a:custGeom>
            <a:avLst/>
            <a:gdLst>
              <a:gd name="connsiteX0" fmla="*/ 0 w 856832"/>
              <a:gd name="connsiteY0" fmla="*/ 0 h 293902"/>
              <a:gd name="connsiteX1" fmla="*/ 367214 w 856832"/>
              <a:gd name="connsiteY1" fmla="*/ 260091 h 293902"/>
              <a:gd name="connsiteX2" fmla="*/ 856832 w 856832"/>
              <a:gd name="connsiteY2" fmla="*/ 290690 h 293902"/>
            </a:gdLst>
            <a:ahLst/>
            <a:cxnLst>
              <a:cxn ang="0">
                <a:pos x="connsiteX0" y="connsiteY0"/>
              </a:cxn>
              <a:cxn ang="0">
                <a:pos x="connsiteX1" y="connsiteY1"/>
              </a:cxn>
              <a:cxn ang="0">
                <a:pos x="connsiteX2" y="connsiteY2"/>
              </a:cxn>
            </a:cxnLst>
            <a:rect l="l" t="t" r="r" b="b"/>
            <a:pathLst>
              <a:path w="856832" h="293902">
                <a:moveTo>
                  <a:pt x="0" y="0"/>
                </a:moveTo>
                <a:cubicBezTo>
                  <a:pt x="112204" y="105821"/>
                  <a:pt x="224409" y="211643"/>
                  <a:pt x="367214" y="260091"/>
                </a:cubicBezTo>
                <a:cubicBezTo>
                  <a:pt x="510019" y="308539"/>
                  <a:pt x="856832" y="290690"/>
                  <a:pt x="856832" y="290690"/>
                </a:cubicBezTo>
              </a:path>
            </a:pathLst>
          </a:custGeom>
          <a:ln w="38100" cmpd="sng">
            <a:solidFill>
              <a:srgbClr val="3366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148626"/>
              </p:ext>
            </p:extLst>
          </p:nvPr>
        </p:nvGraphicFramePr>
        <p:xfrm>
          <a:off x="6272213" y="706733"/>
          <a:ext cx="2770187" cy="4041775"/>
        </p:xfrm>
        <a:graphic>
          <a:graphicData uri="http://schemas.openxmlformats.org/presentationml/2006/ole">
            <mc:AlternateContent xmlns:mc="http://schemas.openxmlformats.org/markup-compatibility/2006">
              <mc:Choice xmlns:v="urn:schemas-microsoft-com:vml" Requires="v">
                <p:oleObj spid="_x0000_s3135" name="Equation" r:id="rId8" imgW="1524000" imgH="2222500" progId="Equation.3">
                  <p:embed/>
                </p:oleObj>
              </mc:Choice>
              <mc:Fallback>
                <p:oleObj name="Equation" r:id="rId8" imgW="1524000" imgH="2222500" progId="Equation.3">
                  <p:embed/>
                  <p:pic>
                    <p:nvPicPr>
                      <p:cNvPr id="0" name=""/>
                      <p:cNvPicPr/>
                      <p:nvPr/>
                    </p:nvPicPr>
                    <p:blipFill>
                      <a:blip r:embed="rId9"/>
                      <a:stretch>
                        <a:fillRect/>
                      </a:stretch>
                    </p:blipFill>
                    <p:spPr>
                      <a:xfrm>
                        <a:off x="6272213" y="706733"/>
                        <a:ext cx="2770187" cy="4041775"/>
                      </a:xfrm>
                      <a:prstGeom prst="rect">
                        <a:avLst/>
                      </a:prstGeom>
                    </p:spPr>
                  </p:pic>
                </p:oleObj>
              </mc:Fallback>
            </mc:AlternateContent>
          </a:graphicData>
        </a:graphic>
      </p:graphicFrame>
      <p:pic>
        <p:nvPicPr>
          <p:cNvPr id="15" name="Picture 14"/>
          <p:cNvPicPr>
            <a:picLocks noChangeAspect="1"/>
          </p:cNvPicPr>
          <p:nvPr/>
        </p:nvPicPr>
        <p:blipFill>
          <a:blip r:embed="rId10"/>
          <a:stretch>
            <a:fillRect/>
          </a:stretch>
        </p:blipFill>
        <p:spPr>
          <a:xfrm>
            <a:off x="6034681" y="4708848"/>
            <a:ext cx="3109168" cy="2052051"/>
          </a:xfrm>
          <a:prstGeom prst="rect">
            <a:avLst/>
          </a:prstGeom>
        </p:spPr>
      </p:pic>
      <p:sp>
        <p:nvSpPr>
          <p:cNvPr id="18" name="Freeform 17"/>
          <p:cNvSpPr/>
          <p:nvPr/>
        </p:nvSpPr>
        <p:spPr>
          <a:xfrm>
            <a:off x="4284158" y="4008468"/>
            <a:ext cx="1728964" cy="497795"/>
          </a:xfrm>
          <a:custGeom>
            <a:avLst/>
            <a:gdLst>
              <a:gd name="connsiteX0" fmla="*/ 1728964 w 1728964"/>
              <a:gd name="connsiteY0" fmla="*/ 382488 h 497795"/>
              <a:gd name="connsiteX1" fmla="*/ 887433 w 1728964"/>
              <a:gd name="connsiteY1" fmla="*/ 474285 h 497795"/>
              <a:gd name="connsiteX2" fmla="*/ 0 w 1728964"/>
              <a:gd name="connsiteY2" fmla="*/ 0 h 497795"/>
            </a:gdLst>
            <a:ahLst/>
            <a:cxnLst>
              <a:cxn ang="0">
                <a:pos x="connsiteX0" y="connsiteY0"/>
              </a:cxn>
              <a:cxn ang="0">
                <a:pos x="connsiteX1" y="connsiteY1"/>
              </a:cxn>
              <a:cxn ang="0">
                <a:pos x="connsiteX2" y="connsiteY2"/>
              </a:cxn>
            </a:cxnLst>
            <a:rect l="l" t="t" r="r" b="b"/>
            <a:pathLst>
              <a:path w="1728964" h="497795">
                <a:moveTo>
                  <a:pt x="1728964" y="382488"/>
                </a:moveTo>
                <a:cubicBezTo>
                  <a:pt x="1452279" y="460260"/>
                  <a:pt x="1175594" y="538033"/>
                  <a:pt x="887433" y="474285"/>
                </a:cubicBezTo>
                <a:cubicBezTo>
                  <a:pt x="599272" y="410537"/>
                  <a:pt x="0" y="0"/>
                  <a:pt x="0" y="0"/>
                </a:cubicBezTo>
              </a:path>
            </a:pathLst>
          </a:custGeom>
          <a:ln w="38100" cmpd="sng">
            <a:solidFill>
              <a:srgbClr val="DBC55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70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 to </a:t>
            </a:r>
            <a:r>
              <a:rPr lang="en-US" dirty="0" err="1"/>
              <a:t>Raibert’s</a:t>
            </a:r>
            <a:r>
              <a:rPr lang="en-US" dirty="0"/>
              <a:t> robot (1986)</a:t>
            </a:r>
          </a:p>
        </p:txBody>
      </p:sp>
      <p:sp>
        <p:nvSpPr>
          <p:cNvPr id="3" name="Content Placeholder 2"/>
          <p:cNvSpPr>
            <a:spLocks noGrp="1"/>
          </p:cNvSpPr>
          <p:nvPr>
            <p:ph idx="1"/>
          </p:nvPr>
        </p:nvSpPr>
        <p:spPr>
          <a:xfrm>
            <a:off x="431800" y="2258973"/>
            <a:ext cx="8293100" cy="4365710"/>
          </a:xfrm>
        </p:spPr>
        <p:txBody>
          <a:bodyPr>
            <a:normAutofit/>
          </a:bodyPr>
          <a:lstStyle/>
          <a:p>
            <a:r>
              <a:rPr lang="en-US" dirty="0">
                <a:latin typeface="Times New Roman" panose="02020603050405020304" pitchFamily="18" charset="0"/>
                <a:cs typeface="Times New Roman" panose="02020603050405020304" pitchFamily="18" charset="0"/>
              </a:rPr>
              <a:t>Human running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dynamics: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mass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spring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&amp;</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projectile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motion</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r>
              <a:rPr lang="en-US" altLang="zh-CN" dirty="0" err="1">
                <a:latin typeface="Times New Roman" panose="02020603050405020304" pitchFamily="18" charset="0"/>
                <a:cs typeface="Times New Roman" panose="02020603050405020304" pitchFamily="18" charset="0"/>
              </a:rPr>
              <a:t>Raibert’s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hopping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robot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only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hence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swing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phase</a:t>
            </a:r>
          </a:p>
          <a:p>
            <a:r>
              <a:rPr lang="en-US" altLang="zh-CN" dirty="0">
                <a:latin typeface="Times New Roman" panose="02020603050405020304" pitchFamily="18" charset="0"/>
                <a:cs typeface="Times New Roman" panose="02020603050405020304" pitchFamily="18" charset="0"/>
              </a:rPr>
              <a:t>Advantages:</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Reduction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explicit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control</a:t>
            </a:r>
          </a:p>
          <a:p>
            <a:pPr lvl="1"/>
            <a:r>
              <a:rPr lang="en-US" altLang="zh-CN" dirty="0">
                <a:latin typeface="Times New Roman" panose="02020603050405020304" pitchFamily="18" charset="0"/>
                <a:cs typeface="Times New Roman" panose="02020603050405020304" pitchFamily="18" charset="0"/>
              </a:rPr>
              <a:t>Stability</a:t>
            </a:r>
          </a:p>
          <a:p>
            <a:pPr lvl="1"/>
            <a:r>
              <a:rPr lang="en-US" altLang="zh-CN" dirty="0">
                <a:latin typeface="Times New Roman" panose="02020603050405020304" pitchFamily="18" charset="0"/>
                <a:cs typeface="Times New Roman" panose="02020603050405020304" pitchFamily="18" charset="0"/>
              </a:rPr>
              <a:t>Efficient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energy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use</a:t>
            </a:r>
          </a:p>
          <a:p>
            <a:pPr lvl="1"/>
            <a:endParaRPr lang="en-US" altLang="zh-C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Movement control is </a:t>
            </a:r>
            <a:r>
              <a:rPr lang="en-US" b="1" i="1" dirty="0">
                <a:latin typeface="Times New Roman" panose="02020603050405020304" pitchFamily="18" charset="0"/>
                <a:cs typeface="Times New Roman" panose="02020603050405020304" pitchFamily="18" charset="0"/>
              </a:rPr>
              <a:t>parasitic</a:t>
            </a:r>
            <a:r>
              <a:rPr lang="en-US" b="1" dirty="0">
                <a:latin typeface="Times New Roman" panose="02020603050405020304" pitchFamily="18" charset="0"/>
                <a:cs typeface="Times New Roman" panose="02020603050405020304" pitchFamily="18" charset="0"/>
              </a:rPr>
              <a:t> on underlying dynamics</a:t>
            </a:r>
          </a:p>
          <a:p>
            <a:pPr lvl="1"/>
            <a:r>
              <a:rPr lang="en-US" dirty="0">
                <a:latin typeface="Times New Roman" panose="02020603050405020304" pitchFamily="18" charset="0"/>
                <a:cs typeface="Times New Roman" panose="02020603050405020304" pitchFamily="18" charset="0"/>
              </a:rPr>
              <a:t>No need to control for positioning, timing and other kinematics. The dynamics take care of itself.</a:t>
            </a: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126237" y="3098400"/>
            <a:ext cx="2407540" cy="1926032"/>
          </a:xfrm>
          <a:prstGeom prst="rect">
            <a:avLst/>
          </a:prstGeom>
        </p:spPr>
      </p:pic>
    </p:spTree>
    <p:extLst>
      <p:ext uri="{BB962C8B-B14F-4D97-AF65-F5344CB8AC3E}">
        <p14:creationId xmlns:p14="http://schemas.microsoft.com/office/powerpoint/2010/main" val="370430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organization of behavior</a:t>
            </a:r>
          </a:p>
        </p:txBody>
      </p:sp>
      <p:sp>
        <p:nvSpPr>
          <p:cNvPr id="6" name="TextBox 5"/>
          <p:cNvSpPr txBox="1"/>
          <p:nvPr/>
        </p:nvSpPr>
        <p:spPr>
          <a:xfrm>
            <a:off x="153489" y="2134392"/>
            <a:ext cx="8536588" cy="1477328"/>
          </a:xfrm>
          <a:prstGeom prst="rect">
            <a:avLst/>
          </a:prstGeom>
          <a:solidFill>
            <a:schemeClr val="accent3">
              <a:lumMod val="20000"/>
              <a:lumOff val="8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“Locomotion and manipulation are controlled not by the brain but by information. Control lies in the animal-environment system… The rules that govern behavior are not like </a:t>
            </a:r>
            <a:r>
              <a:rPr lang="en-US" altLang="zh-CN"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ecisions made by a commander; behavior is regular without being regulated. The question is how this can be.”  											</a:t>
            </a:r>
          </a:p>
          <a:p>
            <a:r>
              <a:rPr lang="en-US" dirty="0">
                <a:latin typeface="Times New Roman" panose="02020603050405020304" pitchFamily="18" charset="0"/>
                <a:cs typeface="Times New Roman" panose="02020603050405020304" pitchFamily="18" charset="0"/>
              </a:rPr>
              <a:t>											-- J. J. Gibson, 1979</a:t>
            </a:r>
          </a:p>
        </p:txBody>
      </p:sp>
      <p:sp>
        <p:nvSpPr>
          <p:cNvPr id="3" name="Rounded Rectangle 2"/>
          <p:cNvSpPr/>
          <p:nvPr/>
        </p:nvSpPr>
        <p:spPr>
          <a:xfrm>
            <a:off x="654451" y="3824607"/>
            <a:ext cx="7659232" cy="2865422"/>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Cognitive solution: in the brain/mind… centralized control (homunculus)… requires prior knowledge</a:t>
            </a:r>
          </a:p>
          <a:p>
            <a:pPr marL="285750" indent="-285750">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Behaviorist solution: in the environment (external control)… prior order in environment, reinforcement</a:t>
            </a:r>
          </a:p>
          <a:p>
            <a:pPr marL="285750" indent="-285750">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Ecological solution: in the agent-environment system (emergent control)</a:t>
            </a:r>
          </a:p>
          <a:p>
            <a:pPr marL="742950" lvl="1" indent="-285750">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Embedded, embodied: exploit physical, biomechanical, informational regularities as a means of ordering behavior</a:t>
            </a:r>
          </a:p>
          <a:p>
            <a:pPr marL="742950" lvl="1" indent="-285750">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Self-organization: behavior emerges as a stable solution of the system’s dynamics</a:t>
            </a:r>
          </a:p>
        </p:txBody>
      </p:sp>
      <p:cxnSp>
        <p:nvCxnSpPr>
          <p:cNvPr id="8" name="Straight Connector 7"/>
          <p:cNvCxnSpPr/>
          <p:nvPr/>
        </p:nvCxnSpPr>
        <p:spPr>
          <a:xfrm>
            <a:off x="254557" y="3257418"/>
            <a:ext cx="3157058" cy="90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a:off x="1556426" y="3257418"/>
            <a:ext cx="856034" cy="567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72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Quadruped</a:t>
            </a:r>
            <a:r>
              <a:rPr lang="zh-CN" altLang="en-US" dirty="0"/>
              <a:t> </a:t>
            </a:r>
            <a:r>
              <a:rPr lang="en-US" altLang="zh-CN" dirty="0"/>
              <a:t>locomotion</a:t>
            </a:r>
            <a:r>
              <a:rPr lang="zh-CN" altLang="en-US" dirty="0"/>
              <a:t> </a:t>
            </a:r>
            <a:r>
              <a:rPr lang="en-US" altLang="zh-CN" dirty="0"/>
              <a:t>and</a:t>
            </a:r>
            <a:r>
              <a:rPr lang="zh-CN" altLang="en-US" dirty="0"/>
              <a:t> </a:t>
            </a:r>
            <a:r>
              <a:rPr lang="en-US" altLang="zh-CN" dirty="0"/>
              <a:t>bifurcation</a:t>
            </a:r>
            <a:r>
              <a:rPr lang="en-US" dirty="0"/>
              <a:t> </a:t>
            </a:r>
          </a:p>
        </p:txBody>
      </p:sp>
      <p:sp>
        <p:nvSpPr>
          <p:cNvPr id="3" name="Text Placeholder 2"/>
          <p:cNvSpPr>
            <a:spLocks noGrp="1"/>
          </p:cNvSpPr>
          <p:nvPr>
            <p:ph type="body" idx="1"/>
          </p:nvPr>
        </p:nvSpPr>
        <p:spPr/>
        <p:txBody>
          <a:bodyPr/>
          <a:lstStyle/>
          <a:p>
            <a:r>
              <a:rPr lang="en-US" dirty="0"/>
              <a:t>For</a:t>
            </a:r>
            <a:r>
              <a:rPr lang="zh-CN" altLang="en-US" dirty="0"/>
              <a:t> </a:t>
            </a:r>
            <a:r>
              <a:rPr lang="en-US" altLang="zh-CN" dirty="0"/>
              <a:t>efficient</a:t>
            </a:r>
            <a:r>
              <a:rPr lang="zh-CN" altLang="en-US" dirty="0"/>
              <a:t> </a:t>
            </a:r>
            <a:r>
              <a:rPr lang="en-US" altLang="zh-CN" dirty="0"/>
              <a:t>energy</a:t>
            </a:r>
            <a:r>
              <a:rPr lang="zh-CN" altLang="en-US" dirty="0"/>
              <a:t> </a:t>
            </a:r>
            <a:r>
              <a:rPr lang="en-US" altLang="zh-CN" dirty="0"/>
              <a:t>use</a:t>
            </a:r>
            <a:endParaRPr lang="en-US" dirty="0"/>
          </a:p>
        </p:txBody>
      </p:sp>
    </p:spTree>
    <p:extLst>
      <p:ext uri="{BB962C8B-B14F-4D97-AF65-F5344CB8AC3E}">
        <p14:creationId xmlns:p14="http://schemas.microsoft.com/office/powerpoint/2010/main" val="348550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og j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1" y="2206850"/>
            <a:ext cx="2025194" cy="1336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Gate transition in quadrupeds </a:t>
            </a:r>
          </a:p>
        </p:txBody>
      </p:sp>
      <p:pic>
        <p:nvPicPr>
          <p:cNvPr id="5" name="Picture 4"/>
          <p:cNvPicPr>
            <a:picLocks noChangeAspect="1"/>
          </p:cNvPicPr>
          <p:nvPr/>
        </p:nvPicPr>
        <p:blipFill>
          <a:blip r:embed="rId3"/>
          <a:stretch>
            <a:fillRect/>
          </a:stretch>
        </p:blipFill>
        <p:spPr>
          <a:xfrm>
            <a:off x="2249182" y="2178665"/>
            <a:ext cx="4247141" cy="3951592"/>
          </a:xfrm>
          <a:prstGeom prst="rect">
            <a:avLst/>
          </a:prstGeom>
        </p:spPr>
      </p:pic>
      <p:pic>
        <p:nvPicPr>
          <p:cNvPr id="8" name="Picture 7"/>
          <p:cNvPicPr>
            <a:picLocks noChangeAspect="1"/>
          </p:cNvPicPr>
          <p:nvPr/>
        </p:nvPicPr>
        <p:blipFill rotWithShape="1">
          <a:blip r:embed="rId4"/>
          <a:srcRect l="32294" t="21854" b="21146"/>
          <a:stretch/>
        </p:blipFill>
        <p:spPr>
          <a:xfrm>
            <a:off x="6220914" y="2178665"/>
            <a:ext cx="2916669" cy="1801956"/>
          </a:xfrm>
          <a:prstGeom prst="rect">
            <a:avLst/>
          </a:prstGeom>
        </p:spPr>
      </p:pic>
      <p:pic>
        <p:nvPicPr>
          <p:cNvPr id="9" name="Picture 8"/>
          <p:cNvPicPr>
            <a:picLocks noChangeAspect="1"/>
          </p:cNvPicPr>
          <p:nvPr/>
        </p:nvPicPr>
        <p:blipFill rotWithShape="1">
          <a:blip r:embed="rId5"/>
          <a:srcRect l="23122" b="19020"/>
          <a:stretch/>
        </p:blipFill>
        <p:spPr>
          <a:xfrm>
            <a:off x="183605" y="4225257"/>
            <a:ext cx="1933179" cy="1542654"/>
          </a:xfrm>
          <a:prstGeom prst="rect">
            <a:avLst/>
          </a:prstGeom>
        </p:spPr>
      </p:pic>
      <p:pic>
        <p:nvPicPr>
          <p:cNvPr id="10" name="Picture 9"/>
          <p:cNvPicPr>
            <a:picLocks noChangeAspect="1"/>
          </p:cNvPicPr>
          <p:nvPr/>
        </p:nvPicPr>
        <p:blipFill>
          <a:blip r:embed="rId6"/>
          <a:stretch>
            <a:fillRect/>
          </a:stretch>
        </p:blipFill>
        <p:spPr>
          <a:xfrm>
            <a:off x="6220914" y="4315201"/>
            <a:ext cx="2743662" cy="2451005"/>
          </a:xfrm>
          <a:prstGeom prst="rect">
            <a:avLst/>
          </a:prstGeom>
        </p:spPr>
      </p:pic>
      <p:sp>
        <p:nvSpPr>
          <p:cNvPr id="11" name="TextBox 10"/>
          <p:cNvSpPr txBox="1"/>
          <p:nvPr/>
        </p:nvSpPr>
        <p:spPr>
          <a:xfrm>
            <a:off x="7481976" y="2178665"/>
            <a:ext cx="898691" cy="369332"/>
          </a:xfrm>
          <a:prstGeom prst="rect">
            <a:avLst/>
          </a:prstGeom>
          <a:noFill/>
        </p:spPr>
        <p:txBody>
          <a:bodyPr wrap="none" rtlCol="0">
            <a:spAutoFit/>
          </a:bodyPr>
          <a:lstStyle/>
          <a:p>
            <a:r>
              <a:rPr lang="en-US" b="1" dirty="0"/>
              <a:t>gallop</a:t>
            </a:r>
          </a:p>
        </p:txBody>
      </p:sp>
      <p:sp>
        <p:nvSpPr>
          <p:cNvPr id="12" name="TextBox 11"/>
          <p:cNvSpPr txBox="1"/>
          <p:nvPr/>
        </p:nvSpPr>
        <p:spPr>
          <a:xfrm>
            <a:off x="1249308" y="4252188"/>
            <a:ext cx="560783" cy="369332"/>
          </a:xfrm>
          <a:prstGeom prst="rect">
            <a:avLst/>
          </a:prstGeom>
          <a:noFill/>
        </p:spPr>
        <p:txBody>
          <a:bodyPr wrap="none" rtlCol="0">
            <a:spAutoFit/>
          </a:bodyPr>
          <a:lstStyle/>
          <a:p>
            <a:r>
              <a:rPr lang="en-US" b="1" dirty="0"/>
              <a:t>trot</a:t>
            </a:r>
          </a:p>
        </p:txBody>
      </p:sp>
      <p:sp>
        <p:nvSpPr>
          <p:cNvPr id="13" name="TextBox 12"/>
          <p:cNvSpPr txBox="1"/>
          <p:nvPr/>
        </p:nvSpPr>
        <p:spPr>
          <a:xfrm>
            <a:off x="6496323" y="4436854"/>
            <a:ext cx="799167" cy="369332"/>
          </a:xfrm>
          <a:prstGeom prst="rect">
            <a:avLst/>
          </a:prstGeom>
          <a:noFill/>
        </p:spPr>
        <p:txBody>
          <a:bodyPr wrap="none" rtlCol="0">
            <a:spAutoFit/>
          </a:bodyPr>
          <a:lstStyle/>
          <a:p>
            <a:r>
              <a:rPr lang="en-US" b="1" dirty="0">
                <a:solidFill>
                  <a:schemeClr val="bg1"/>
                </a:solidFill>
              </a:rPr>
              <a:t>pace</a:t>
            </a:r>
          </a:p>
        </p:txBody>
      </p:sp>
      <p:sp>
        <p:nvSpPr>
          <p:cNvPr id="15" name="TextBox 14"/>
          <p:cNvSpPr txBox="1"/>
          <p:nvPr/>
        </p:nvSpPr>
        <p:spPr>
          <a:xfrm>
            <a:off x="1249308" y="2178665"/>
            <a:ext cx="758679" cy="369332"/>
          </a:xfrm>
          <a:prstGeom prst="rect">
            <a:avLst/>
          </a:prstGeom>
          <a:noFill/>
        </p:spPr>
        <p:txBody>
          <a:bodyPr wrap="none" rtlCol="0">
            <a:spAutoFit/>
          </a:bodyPr>
          <a:lstStyle/>
          <a:p>
            <a:r>
              <a:rPr lang="en-US" b="1" dirty="0"/>
              <a:t>jump</a:t>
            </a:r>
          </a:p>
        </p:txBody>
      </p:sp>
      <p:cxnSp>
        <p:nvCxnSpPr>
          <p:cNvPr id="17" name="Straight Arrow Connector 16"/>
          <p:cNvCxnSpPr/>
          <p:nvPr/>
        </p:nvCxnSpPr>
        <p:spPr>
          <a:xfrm flipH="1">
            <a:off x="2249182" y="2815108"/>
            <a:ext cx="2907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116784" y="5140631"/>
            <a:ext cx="423111" cy="61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951920" y="2815108"/>
            <a:ext cx="2689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951920" y="4972337"/>
            <a:ext cx="26899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2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24194" y="2953701"/>
            <a:ext cx="3280782" cy="3674209"/>
          </a:xfrm>
          <a:prstGeom prst="rect">
            <a:avLst/>
          </a:prstGeom>
        </p:spPr>
      </p:pic>
      <p:sp>
        <p:nvSpPr>
          <p:cNvPr id="2" name="Title 1"/>
          <p:cNvSpPr>
            <a:spLocks noGrp="1"/>
          </p:cNvSpPr>
          <p:nvPr>
            <p:ph type="title"/>
          </p:nvPr>
        </p:nvSpPr>
        <p:spPr/>
        <p:txBody>
          <a:bodyPr/>
          <a:lstStyle/>
          <a:p>
            <a:r>
              <a:rPr lang="en-US" dirty="0"/>
              <a:t>Control</a:t>
            </a:r>
            <a:r>
              <a:rPr lang="zh-CN" altLang="en-US" dirty="0"/>
              <a:t> </a:t>
            </a:r>
            <a:r>
              <a:rPr lang="en-US" altLang="zh-CN" dirty="0"/>
              <a:t>variable</a:t>
            </a:r>
            <a:r>
              <a:rPr lang="zh-CN" altLang="en-US" dirty="0"/>
              <a:t> </a:t>
            </a:r>
            <a:r>
              <a:rPr lang="en-US" altLang="zh-CN" dirty="0"/>
              <a:t>for</a:t>
            </a:r>
            <a:r>
              <a:rPr lang="zh-CN" altLang="en-US" dirty="0"/>
              <a:t> </a:t>
            </a:r>
            <a:r>
              <a:rPr lang="en-US" altLang="zh-CN" dirty="0"/>
              <a:t>g</a:t>
            </a:r>
            <a:r>
              <a:rPr lang="en-US" dirty="0"/>
              <a:t>ait transition</a:t>
            </a:r>
          </a:p>
        </p:txBody>
      </p:sp>
      <p:pic>
        <p:nvPicPr>
          <p:cNvPr id="5" name="Picture 4"/>
          <p:cNvPicPr>
            <a:picLocks noChangeAspect="1"/>
          </p:cNvPicPr>
          <p:nvPr/>
        </p:nvPicPr>
        <p:blipFill rotWithShape="1">
          <a:blip r:embed="rId3"/>
          <a:srcRect l="4487" t="49500" r="54699" b="6638"/>
          <a:stretch/>
        </p:blipFill>
        <p:spPr>
          <a:xfrm>
            <a:off x="397815" y="2491594"/>
            <a:ext cx="1560658" cy="1560548"/>
          </a:xfrm>
          <a:prstGeom prst="rect">
            <a:avLst/>
          </a:prstGeom>
        </p:spPr>
      </p:pic>
      <p:sp>
        <p:nvSpPr>
          <p:cNvPr id="7" name="TextBox 6"/>
          <p:cNvSpPr txBox="1"/>
          <p:nvPr/>
        </p:nvSpPr>
        <p:spPr>
          <a:xfrm>
            <a:off x="6808271" y="6542195"/>
            <a:ext cx="2184188"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Vilensky</a:t>
            </a:r>
            <a:r>
              <a:rPr lang="en-US" dirty="0">
                <a:latin typeface="Times New Roman" panose="02020603050405020304" pitchFamily="18" charset="0"/>
                <a:cs typeface="Times New Roman" panose="02020603050405020304" pitchFamily="18" charset="0"/>
              </a:rPr>
              <a:t> et al, (1991)</a:t>
            </a:r>
          </a:p>
        </p:txBody>
      </p:sp>
      <p:sp>
        <p:nvSpPr>
          <p:cNvPr id="10" name="TextBox 9"/>
          <p:cNvSpPr txBox="1"/>
          <p:nvPr/>
        </p:nvSpPr>
        <p:spPr>
          <a:xfrm>
            <a:off x="5250921" y="2093330"/>
            <a:ext cx="372409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Gait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transition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saving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energy.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Gait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patterns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bifurcate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locomotion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speed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increases.</a:t>
            </a: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3"/>
          <a:srcRect l="48118" r="9068" b="54784"/>
          <a:stretch/>
        </p:blipFill>
        <p:spPr>
          <a:xfrm>
            <a:off x="2459339" y="2491594"/>
            <a:ext cx="1637160" cy="1608672"/>
          </a:xfrm>
          <a:prstGeom prst="rect">
            <a:avLst/>
          </a:prstGeom>
        </p:spPr>
      </p:pic>
      <p:pic>
        <p:nvPicPr>
          <p:cNvPr id="12" name="Picture 11"/>
          <p:cNvPicPr>
            <a:picLocks noChangeAspect="1"/>
          </p:cNvPicPr>
          <p:nvPr/>
        </p:nvPicPr>
        <p:blipFill rotWithShape="1">
          <a:blip r:embed="rId4"/>
          <a:srcRect l="23122" b="19020"/>
          <a:stretch/>
        </p:blipFill>
        <p:spPr>
          <a:xfrm>
            <a:off x="183605" y="4225257"/>
            <a:ext cx="1933179" cy="1542654"/>
          </a:xfrm>
          <a:prstGeom prst="rect">
            <a:avLst/>
          </a:prstGeom>
        </p:spPr>
      </p:pic>
      <p:sp>
        <p:nvSpPr>
          <p:cNvPr id="13" name="TextBox 12"/>
          <p:cNvSpPr txBox="1"/>
          <p:nvPr/>
        </p:nvSpPr>
        <p:spPr>
          <a:xfrm>
            <a:off x="1249308" y="4252188"/>
            <a:ext cx="560783" cy="369332"/>
          </a:xfrm>
          <a:prstGeom prst="rect">
            <a:avLst/>
          </a:prstGeom>
          <a:noFill/>
        </p:spPr>
        <p:txBody>
          <a:bodyPr wrap="none" rtlCol="0">
            <a:spAutoFit/>
          </a:bodyPr>
          <a:lstStyle/>
          <a:p>
            <a:r>
              <a:rPr lang="en-US" b="1" dirty="0"/>
              <a:t>trot</a:t>
            </a:r>
          </a:p>
        </p:txBody>
      </p:sp>
      <p:pic>
        <p:nvPicPr>
          <p:cNvPr id="14" name="Picture 13"/>
          <p:cNvPicPr>
            <a:picLocks noChangeAspect="1"/>
          </p:cNvPicPr>
          <p:nvPr/>
        </p:nvPicPr>
        <p:blipFill rotWithShape="1">
          <a:blip r:embed="rId5"/>
          <a:srcRect l="32294" t="21854" b="21146"/>
          <a:stretch/>
        </p:blipFill>
        <p:spPr>
          <a:xfrm>
            <a:off x="2513808" y="4268555"/>
            <a:ext cx="2377339" cy="1468751"/>
          </a:xfrm>
          <a:prstGeom prst="rect">
            <a:avLst/>
          </a:prstGeom>
        </p:spPr>
      </p:pic>
      <p:sp>
        <p:nvSpPr>
          <p:cNvPr id="15" name="TextBox 14"/>
          <p:cNvSpPr txBox="1"/>
          <p:nvPr/>
        </p:nvSpPr>
        <p:spPr>
          <a:xfrm>
            <a:off x="3698365" y="4253256"/>
            <a:ext cx="898691" cy="369332"/>
          </a:xfrm>
          <a:prstGeom prst="rect">
            <a:avLst/>
          </a:prstGeom>
          <a:noFill/>
        </p:spPr>
        <p:txBody>
          <a:bodyPr wrap="none" rtlCol="0">
            <a:spAutoFit/>
          </a:bodyPr>
          <a:lstStyle/>
          <a:p>
            <a:r>
              <a:rPr lang="en-US" b="1" dirty="0"/>
              <a:t>gallop</a:t>
            </a:r>
          </a:p>
        </p:txBody>
      </p:sp>
      <p:sp>
        <p:nvSpPr>
          <p:cNvPr id="3" name="Rectangle 2"/>
          <p:cNvSpPr/>
          <p:nvPr/>
        </p:nvSpPr>
        <p:spPr>
          <a:xfrm>
            <a:off x="107099" y="2325524"/>
            <a:ext cx="2080879" cy="3687179"/>
          </a:xfrm>
          <a:prstGeom prst="rect">
            <a:avLst/>
          </a:prstGeom>
          <a:noFill/>
          <a:ln w="19050" cmpd="sng">
            <a:solidFill>
              <a:schemeClr val="tx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436695" y="2320471"/>
            <a:ext cx="2505387" cy="3687179"/>
          </a:xfrm>
          <a:prstGeom prst="rect">
            <a:avLst/>
          </a:prstGeom>
          <a:noFill/>
          <a:ln w="19050" cmpd="sng">
            <a:solidFill>
              <a:schemeClr val="tx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4942082" y="5371120"/>
            <a:ext cx="1951586" cy="689555"/>
          </a:xfrm>
          <a:prstGeom prst="straightConnector1">
            <a:avLst/>
          </a:prstGeom>
          <a:ln>
            <a:solidFill>
              <a:srgbClr val="D2533C"/>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908622" y="4683786"/>
            <a:ext cx="229508" cy="472221"/>
          </a:xfrm>
          <a:prstGeom prst="straightConnector1">
            <a:avLst/>
          </a:prstGeom>
          <a:ln>
            <a:solidFill>
              <a:srgbClr val="D2533C"/>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816374" y="3899223"/>
            <a:ext cx="1141572" cy="738664"/>
          </a:xfrm>
          <a:prstGeom prst="rect">
            <a:avLst/>
          </a:prstGeom>
          <a:solidFill>
            <a:schemeClr val="tx2"/>
          </a:solidFill>
        </p:spPr>
        <p:txBody>
          <a:bodyPr wrap="square" rtlCol="0">
            <a:spAutoFit/>
          </a:bodyPr>
          <a:lstStyle/>
          <a:p>
            <a:r>
              <a:rPr lang="en-US" sz="1400" dirty="0">
                <a:solidFill>
                  <a:schemeClr val="bg2"/>
                </a:solidFill>
                <a:latin typeface="Times New Roman" panose="02020603050405020304" pitchFamily="18" charset="0"/>
                <a:cs typeface="Times New Roman" panose="02020603050405020304" pitchFamily="18" charset="0"/>
              </a:rPr>
              <a:t>Optimal speed for gallop</a:t>
            </a:r>
          </a:p>
        </p:txBody>
      </p:sp>
      <p:sp>
        <p:nvSpPr>
          <p:cNvPr id="23" name="TextBox 22"/>
          <p:cNvSpPr txBox="1"/>
          <p:nvPr/>
        </p:nvSpPr>
        <p:spPr>
          <a:xfrm>
            <a:off x="4038432" y="5765777"/>
            <a:ext cx="1141572" cy="738664"/>
          </a:xfrm>
          <a:prstGeom prst="rect">
            <a:avLst/>
          </a:prstGeom>
          <a:solidFill>
            <a:schemeClr val="tx2"/>
          </a:solidFill>
        </p:spPr>
        <p:txBody>
          <a:bodyPr wrap="square" rtlCol="0">
            <a:spAutoFit/>
          </a:bodyPr>
          <a:lstStyle/>
          <a:p>
            <a:r>
              <a:rPr lang="en-US" sz="1400" dirty="0">
                <a:solidFill>
                  <a:schemeClr val="bg2"/>
                </a:solidFill>
                <a:latin typeface="Times New Roman" panose="02020603050405020304" pitchFamily="18" charset="0"/>
                <a:cs typeface="Times New Roman" panose="02020603050405020304" pitchFamily="18" charset="0"/>
              </a:rPr>
              <a:t>Optimal speed for trotting</a:t>
            </a:r>
          </a:p>
        </p:txBody>
      </p:sp>
      <p:sp>
        <p:nvSpPr>
          <p:cNvPr id="24" name="TextBox 23"/>
          <p:cNvSpPr txBox="1"/>
          <p:nvPr/>
        </p:nvSpPr>
        <p:spPr>
          <a:xfrm>
            <a:off x="1040437" y="181449"/>
            <a:ext cx="688525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From an evolutionary perspective: a particular movement pattern is adopted naturally to maximize energy efficiency.</a:t>
            </a:r>
          </a:p>
        </p:txBody>
      </p:sp>
    </p:spTree>
    <p:extLst>
      <p:ext uri="{BB962C8B-B14F-4D97-AF65-F5344CB8AC3E}">
        <p14:creationId xmlns:p14="http://schemas.microsoft.com/office/powerpoint/2010/main" val="40580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3" grpId="0"/>
      <p:bldP spid="15" grpId="0"/>
      <p:bldP spid="3" grpId="0" animBg="1"/>
      <p:bldP spid="16" grpId="0" animBg="1"/>
      <p:bldP spid="21" grpId="0" animBg="1"/>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walking &amp; running?</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Humans also have preferred walking speeds (which vary from individual to individual), at which walking consumes the least amount of energy.</a:t>
            </a:r>
          </a:p>
          <a:p>
            <a:pPr lvl="1"/>
            <a:r>
              <a:rPr lang="en-US" dirty="0">
                <a:latin typeface="Times New Roman" panose="02020603050405020304" pitchFamily="18" charset="0"/>
                <a:cs typeface="Times New Roman" panose="02020603050405020304" pitchFamily="18" charset="0"/>
              </a:rPr>
              <a:t>How to you measure energy consumption? Think of Warren’s stair climbing experiments (Warren, 1984).</a:t>
            </a:r>
          </a:p>
          <a:p>
            <a:r>
              <a:rPr lang="en-US" dirty="0">
                <a:latin typeface="Times New Roman" panose="02020603050405020304" pitchFamily="18" charset="0"/>
                <a:cs typeface="Times New Roman" panose="02020603050405020304" pitchFamily="18" charset="0"/>
              </a:rPr>
              <a:t>What naturally happens, when you walk super super fast?</a:t>
            </a:r>
          </a:p>
        </p:txBody>
      </p:sp>
    </p:spTree>
    <p:extLst>
      <p:ext uri="{BB962C8B-B14F-4D97-AF65-F5344CB8AC3E}">
        <p14:creationId xmlns:p14="http://schemas.microsoft.com/office/powerpoint/2010/main" val="260908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 y="247650"/>
            <a:ext cx="8648700" cy="6362700"/>
          </a:xfrm>
          <a:prstGeom prst="rect">
            <a:avLst/>
          </a:prstGeom>
        </p:spPr>
      </p:pic>
    </p:spTree>
    <p:extLst>
      <p:ext uri="{BB962C8B-B14F-4D97-AF65-F5344CB8AC3E}">
        <p14:creationId xmlns:p14="http://schemas.microsoft.com/office/powerpoint/2010/main" val="1375353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
            </a:r>
            <a:r>
              <a:rPr lang="zh-CN" altLang="en-US" dirty="0"/>
              <a:t> </a:t>
            </a:r>
            <a:r>
              <a:rPr lang="en-US" altLang="zh-CN" dirty="0"/>
              <a:t>control</a:t>
            </a:r>
            <a:r>
              <a:rPr lang="zh-CN" altLang="en-US" dirty="0"/>
              <a:t> </a:t>
            </a:r>
            <a:r>
              <a:rPr lang="en-US" altLang="zh-CN" dirty="0"/>
              <a:t>law</a:t>
            </a:r>
            <a:r>
              <a:rPr lang="zh-CN" altLang="en-US" dirty="0"/>
              <a:t> </a:t>
            </a:r>
            <a:r>
              <a:rPr lang="en-US" altLang="zh-CN" dirty="0"/>
              <a:t>for</a:t>
            </a:r>
            <a:r>
              <a:rPr lang="zh-CN" altLang="en-US" dirty="0"/>
              <a:t> </a:t>
            </a:r>
            <a:r>
              <a:rPr lang="en-US" altLang="zh-CN" dirty="0"/>
              <a:t>m</a:t>
            </a:r>
            <a:r>
              <a:rPr lang="en-US" dirty="0"/>
              <a:t>oving over irregular terrains</a:t>
            </a:r>
            <a:br>
              <a:rPr lang="en-US" dirty="0"/>
            </a:br>
            <a:r>
              <a:rPr lang="en-US" altLang="zh-CN" dirty="0"/>
              <a:t>--</a:t>
            </a:r>
            <a:r>
              <a:rPr lang="zh-CN" altLang="en-US" dirty="0"/>
              <a:t> </a:t>
            </a:r>
            <a:r>
              <a:rPr lang="en-US" dirty="0"/>
              <a:t>a case study for perception guided action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967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movement dynamics to locomotion</a:t>
            </a:r>
            <a:r>
              <a:rPr lang="zh-CN" altLang="en-US" dirty="0"/>
              <a:t> </a:t>
            </a:r>
            <a:r>
              <a:rPr lang="en-US" altLang="zh-CN" dirty="0"/>
              <a:t>over</a:t>
            </a:r>
            <a:r>
              <a:rPr lang="zh-CN" altLang="en-US" dirty="0"/>
              <a:t> </a:t>
            </a:r>
            <a:r>
              <a:rPr lang="en-US" altLang="zh-CN" dirty="0"/>
              <a:t>irregular</a:t>
            </a:r>
            <a:r>
              <a:rPr lang="zh-CN" altLang="en-US" dirty="0"/>
              <a:t> </a:t>
            </a:r>
            <a:r>
              <a:rPr lang="en-US" altLang="zh-CN" dirty="0"/>
              <a:t>terrain</a:t>
            </a:r>
            <a:r>
              <a:rPr lang="zh-CN" altLang="en-US" dirty="0"/>
              <a:t> </a:t>
            </a:r>
            <a:endParaRPr lang="en-US" dirty="0"/>
          </a:p>
        </p:txBody>
      </p:sp>
      <p:sp>
        <p:nvSpPr>
          <p:cNvPr id="3" name="Content Placeholder 2"/>
          <p:cNvSpPr>
            <a:spLocks noGrp="1"/>
          </p:cNvSpPr>
          <p:nvPr>
            <p:ph idx="1"/>
          </p:nvPr>
        </p:nvSpPr>
        <p:spPr>
          <a:xfrm>
            <a:off x="1303337" y="2292994"/>
            <a:ext cx="7610476" cy="3670767"/>
          </a:xfrm>
        </p:spPr>
        <p:txBody>
          <a:bodyPr/>
          <a:lstStyle/>
          <a:p>
            <a:r>
              <a:rPr lang="en-US" dirty="0">
                <a:latin typeface="Times New Roman" panose="02020603050405020304" pitchFamily="18" charset="0"/>
                <a:cs typeface="Times New Roman" panose="02020603050405020304" pitchFamily="18" charset="0"/>
              </a:rPr>
              <a:t>Using dynamics to generate a forms of behavior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(like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running)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control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(which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requires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perception).</a:t>
            </a:r>
          </a:p>
          <a:p>
            <a:pPr marL="0" indent="0">
              <a:buNone/>
            </a:pPr>
            <a:r>
              <a:rPr lang="en-US" altLang="zh-CN" b="1" dirty="0">
                <a:solidFill>
                  <a:schemeClr val="tx2"/>
                </a:solidFill>
                <a:latin typeface="Times New Roman" panose="02020603050405020304" pitchFamily="18" charset="0"/>
                <a:cs typeface="Times New Roman" panose="02020603050405020304" pitchFamily="18" charset="0"/>
              </a:rPr>
              <a:t>“How</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can</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I</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control</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the</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length</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of</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my</a:t>
            </a:r>
            <a:r>
              <a:rPr lang="zh-CN" altLang="en-US" b="1" dirty="0">
                <a:solidFill>
                  <a:schemeClr val="tx2"/>
                </a:solidFill>
                <a:latin typeface="Times New Roman" panose="02020603050405020304" pitchFamily="18" charset="0"/>
                <a:cs typeface="Times New Roman" panose="02020603050405020304" pitchFamily="18" charset="0"/>
              </a:rPr>
              <a:t> </a:t>
            </a:r>
            <a:r>
              <a:rPr lang="en-US" altLang="zh-CN" b="1" dirty="0">
                <a:solidFill>
                  <a:schemeClr val="tx2"/>
                </a:solidFill>
                <a:latin typeface="Times New Roman" panose="02020603050405020304" pitchFamily="18" charset="0"/>
                <a:cs typeface="Times New Roman" panose="02020603050405020304" pitchFamily="18" charset="0"/>
              </a:rPr>
              <a:t>step?”</a:t>
            </a:r>
          </a:p>
          <a:p>
            <a:r>
              <a:rPr lang="en-US" dirty="0">
                <a:latin typeface="Times New Roman" panose="02020603050405020304" pitchFamily="18" charset="0"/>
                <a:cs typeface="Times New Roman" panose="02020603050405020304" pitchFamily="18" charset="0"/>
              </a:rPr>
              <a:t>Especially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important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when</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marL="0" indent="0">
              <a:spcBef>
                <a:spcPts val="0"/>
              </a:spcBef>
              <a:buNone/>
            </a:pPr>
            <a:r>
              <a:rPr lang="en-US" altLang="zh-CN" dirty="0" err="1">
                <a:latin typeface="Times New Roman" panose="02020603050405020304" pitchFamily="18" charset="0"/>
                <a:cs typeface="Times New Roman" panose="02020603050405020304" pitchFamily="18" charset="0"/>
              </a:rPr>
              <a:t>locomoting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over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irregular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terrain</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16400" y="3840174"/>
            <a:ext cx="3551430" cy="2663572"/>
          </a:xfrm>
          <a:prstGeom prst="rect">
            <a:avLst/>
          </a:prstGeom>
        </p:spPr>
      </p:pic>
    </p:spTree>
    <p:extLst>
      <p:ext uri="{BB962C8B-B14F-4D97-AF65-F5344CB8AC3E}">
        <p14:creationId xmlns:p14="http://schemas.microsoft.com/office/powerpoint/2010/main" val="3556476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891"/>
            <a:ext cx="8913813" cy="914400"/>
          </a:xfrm>
        </p:spPr>
        <p:txBody>
          <a:bodyPr>
            <a:noAutofit/>
          </a:bodyPr>
          <a:lstStyle/>
          <a:p>
            <a:pPr algn="r"/>
            <a:r>
              <a:rPr lang="en-US" sz="2400" dirty="0"/>
              <a:t>Visually guided running over irregular terrain</a:t>
            </a:r>
          </a:p>
        </p:txBody>
      </p:sp>
      <p:pic>
        <p:nvPicPr>
          <p:cNvPr id="8" name="Picture 7"/>
          <p:cNvPicPr>
            <a:picLocks noChangeAspect="1"/>
          </p:cNvPicPr>
          <p:nvPr/>
        </p:nvPicPr>
        <p:blipFill>
          <a:blip r:embed="rId3"/>
          <a:stretch>
            <a:fillRect/>
          </a:stretch>
        </p:blipFill>
        <p:spPr>
          <a:xfrm>
            <a:off x="76503" y="1103858"/>
            <a:ext cx="2891807" cy="1918232"/>
          </a:xfrm>
          <a:prstGeom prst="rect">
            <a:avLst/>
          </a:prstGeom>
        </p:spPr>
      </p:pic>
      <p:sp>
        <p:nvSpPr>
          <p:cNvPr id="9" name="TextBox 8"/>
          <p:cNvSpPr txBox="1"/>
          <p:nvPr/>
        </p:nvSpPr>
        <p:spPr>
          <a:xfrm>
            <a:off x="260110" y="5217127"/>
            <a:ext cx="2998910" cy="1200329"/>
          </a:xfrm>
          <a:prstGeom prst="rect">
            <a:avLst/>
          </a:prstGeom>
          <a:noFill/>
          <a:ln w="57150" cmpd="thickThin">
            <a:solidFill>
              <a:schemeClr val="tx2"/>
            </a:solidFill>
          </a:ln>
        </p:spPr>
        <p:txBody>
          <a:bodyPr wrap="square" rtlCol="0">
            <a:spAutoFit/>
          </a:bodyPr>
          <a:lstStyle/>
          <a:p>
            <a:r>
              <a:rPr lang="en-US" dirty="0"/>
              <a:t>Bouncing ball dynamics: What do you need to control so that the ball lands on Rocks 1 and 2?</a:t>
            </a:r>
          </a:p>
        </p:txBody>
      </p:sp>
      <p:graphicFrame>
        <p:nvGraphicFramePr>
          <p:cNvPr id="10" name="Object 9"/>
          <p:cNvGraphicFramePr>
            <a:graphicFrameLocks noChangeAspect="1"/>
          </p:cNvGraphicFramePr>
          <p:nvPr>
            <p:extLst>
              <p:ext uri="{D42A27DB-BD31-4B8C-83A1-F6EECF244321}">
                <p14:modId xmlns:p14="http://schemas.microsoft.com/office/powerpoint/2010/main" val="3622935997"/>
              </p:ext>
            </p:extLst>
          </p:nvPr>
        </p:nvGraphicFramePr>
        <p:xfrm>
          <a:off x="3544888" y="1012825"/>
          <a:ext cx="5599112" cy="5665788"/>
        </p:xfrm>
        <a:graphic>
          <a:graphicData uri="http://schemas.openxmlformats.org/presentationml/2006/ole">
            <mc:AlternateContent xmlns:mc="http://schemas.openxmlformats.org/markup-compatibility/2006">
              <mc:Choice xmlns:v="urn:schemas-microsoft-com:vml" Requires="v">
                <p:oleObj spid="_x0000_s4129" name="Equation" r:id="rId4" imgW="3670300" imgH="3708400" progId="Equation.3">
                  <p:embed/>
                </p:oleObj>
              </mc:Choice>
              <mc:Fallback>
                <p:oleObj name="Equation" r:id="rId4" imgW="3670300" imgH="3708400" progId="Equation.3">
                  <p:embed/>
                  <p:pic>
                    <p:nvPicPr>
                      <p:cNvPr id="0" name=""/>
                      <p:cNvPicPr/>
                      <p:nvPr/>
                    </p:nvPicPr>
                    <p:blipFill>
                      <a:blip r:embed="rId5"/>
                      <a:stretch>
                        <a:fillRect/>
                      </a:stretch>
                    </p:blipFill>
                    <p:spPr>
                      <a:xfrm>
                        <a:off x="3544888" y="1012825"/>
                        <a:ext cx="5599112" cy="5665788"/>
                      </a:xfrm>
                      <a:prstGeom prst="rect">
                        <a:avLst/>
                      </a:prstGeom>
                    </p:spPr>
                  </p:pic>
                </p:oleObj>
              </mc:Fallback>
            </mc:AlternateContent>
          </a:graphicData>
        </a:graphic>
      </p:graphicFrame>
      <p:pic>
        <p:nvPicPr>
          <p:cNvPr id="11" name="Picture 10"/>
          <p:cNvPicPr>
            <a:picLocks noChangeAspect="1"/>
          </p:cNvPicPr>
          <p:nvPr/>
        </p:nvPicPr>
        <p:blipFill rotWithShape="1">
          <a:blip r:embed="rId6"/>
          <a:srcRect l="6827" t="15285" r="46990"/>
          <a:stretch/>
        </p:blipFill>
        <p:spPr>
          <a:xfrm>
            <a:off x="336614" y="3272964"/>
            <a:ext cx="2386887" cy="1560028"/>
          </a:xfrm>
          <a:prstGeom prst="rect">
            <a:avLst/>
          </a:prstGeom>
        </p:spPr>
      </p:pic>
      <p:sp>
        <p:nvSpPr>
          <p:cNvPr id="12" name="Rectangle 11"/>
          <p:cNvSpPr/>
          <p:nvPr/>
        </p:nvSpPr>
        <p:spPr>
          <a:xfrm>
            <a:off x="673226" y="4680519"/>
            <a:ext cx="550820" cy="152473"/>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881365" y="4680519"/>
            <a:ext cx="550820" cy="152473"/>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5521" y="4756498"/>
            <a:ext cx="932955" cy="369332"/>
          </a:xfrm>
          <a:prstGeom prst="rect">
            <a:avLst/>
          </a:prstGeom>
          <a:noFill/>
        </p:spPr>
        <p:txBody>
          <a:bodyPr wrap="none" rtlCol="0">
            <a:spAutoFit/>
          </a:bodyPr>
          <a:lstStyle/>
          <a:p>
            <a:r>
              <a:rPr lang="en-US" dirty="0">
                <a:solidFill>
                  <a:srgbClr val="D2533C"/>
                </a:solidFill>
              </a:rPr>
              <a:t>Rock 1</a:t>
            </a:r>
          </a:p>
        </p:txBody>
      </p:sp>
      <p:sp>
        <p:nvSpPr>
          <p:cNvPr id="15" name="TextBox 14"/>
          <p:cNvSpPr txBox="1"/>
          <p:nvPr/>
        </p:nvSpPr>
        <p:spPr>
          <a:xfrm>
            <a:off x="1759565" y="4755382"/>
            <a:ext cx="932955" cy="369332"/>
          </a:xfrm>
          <a:prstGeom prst="rect">
            <a:avLst/>
          </a:prstGeom>
          <a:noFill/>
        </p:spPr>
        <p:txBody>
          <a:bodyPr wrap="none" rtlCol="0">
            <a:spAutoFit/>
          </a:bodyPr>
          <a:lstStyle/>
          <a:p>
            <a:r>
              <a:rPr lang="en-US" dirty="0">
                <a:solidFill>
                  <a:srgbClr val="D2533C"/>
                </a:solidFill>
              </a:rPr>
              <a:t>Rock 2</a:t>
            </a:r>
          </a:p>
        </p:txBody>
      </p:sp>
      <p:sp>
        <p:nvSpPr>
          <p:cNvPr id="3" name="5-Point Star 2"/>
          <p:cNvSpPr/>
          <p:nvPr/>
        </p:nvSpPr>
        <p:spPr>
          <a:xfrm>
            <a:off x="4528953" y="6417456"/>
            <a:ext cx="275410" cy="261157"/>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90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Warren’s control law for running over irregular terrain</a:t>
            </a:r>
          </a:p>
        </p:txBody>
      </p:sp>
      <p:sp>
        <p:nvSpPr>
          <p:cNvPr id="3" name="Content Placeholder 2"/>
          <p:cNvSpPr>
            <a:spLocks noGrp="1"/>
          </p:cNvSpPr>
          <p:nvPr>
            <p:ph idx="1"/>
          </p:nvPr>
        </p:nvSpPr>
        <p:spPr>
          <a:xfrm>
            <a:off x="1114424" y="2249026"/>
            <a:ext cx="7610476" cy="4017303"/>
          </a:xfrm>
        </p:spPr>
        <p:txBody>
          <a:bodyPr>
            <a:normAutofit/>
          </a:bodyPr>
          <a:lstStyle/>
          <a:p>
            <a:r>
              <a:rPr lang="en-US" dirty="0">
                <a:latin typeface="Times New Roman" panose="02020603050405020304" pitchFamily="18" charset="0"/>
                <a:cs typeface="Times New Roman" panose="02020603050405020304" pitchFamily="18" charset="0"/>
              </a:rPr>
              <a:t>The co</a:t>
            </a:r>
            <a:r>
              <a:rPr lang="en-US" altLang="zh-CN"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trol law: I = mg </a:t>
            </a:r>
            <a:r>
              <a:rPr lang="en-US" dirty="0" err="1">
                <a:latin typeface="Times New Roman" panose="02020603050405020304" pitchFamily="18" charset="0"/>
                <a:cs typeface="Times New Roman" panose="02020603050405020304" pitchFamily="18" charset="0"/>
              </a:rPr>
              <a:t>Δτ</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What is the runner controlling for this task? The impulse.</a:t>
            </a:r>
          </a:p>
          <a:p>
            <a:r>
              <a:rPr lang="en-US" dirty="0">
                <a:latin typeface="Times New Roman" panose="02020603050405020304" pitchFamily="18" charset="0"/>
                <a:cs typeface="Times New Roman" panose="02020603050405020304" pitchFamily="18" charset="0"/>
              </a:rPr>
              <a:t>For an embodied runner, weight is given.</a:t>
            </a:r>
          </a:p>
          <a:p>
            <a:r>
              <a:rPr lang="en-US" dirty="0">
                <a:latin typeface="Times New Roman" panose="02020603050405020304" pitchFamily="18" charset="0"/>
                <a:cs typeface="Times New Roman" panose="02020603050405020304" pitchFamily="18" charset="0"/>
              </a:rPr>
              <a:t>He only needs to detect </a:t>
            </a:r>
            <a:r>
              <a:rPr lang="en-US" dirty="0" err="1">
                <a:latin typeface="Times New Roman" panose="02020603050405020304" pitchFamily="18" charset="0"/>
                <a:cs typeface="Times New Roman" panose="02020603050405020304" pitchFamily="18" charset="0"/>
              </a:rPr>
              <a:t>τ</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to perceive the TTCs) to control for his running.</a:t>
            </a:r>
          </a:p>
          <a:p>
            <a:r>
              <a:rPr lang="en-US" dirty="0">
                <a:latin typeface="Times New Roman" panose="02020603050405020304" pitchFamily="18" charset="0"/>
                <a:cs typeface="Times New Roman" panose="02020603050405020304" pitchFamily="18" charset="0"/>
              </a:rPr>
              <a:t>This is a good example of</a:t>
            </a:r>
          </a:p>
          <a:p>
            <a:pPr lvl="1"/>
            <a:r>
              <a:rPr lang="en-US" dirty="0">
                <a:latin typeface="Times New Roman" panose="02020603050405020304" pitchFamily="18" charset="0"/>
                <a:cs typeface="Times New Roman" panose="02020603050405020304" pitchFamily="18" charset="0"/>
              </a:rPr>
              <a:t>Perception-action coupling</a:t>
            </a:r>
          </a:p>
          <a:p>
            <a:pPr lvl="1"/>
            <a:r>
              <a:rPr lang="en-US" dirty="0">
                <a:latin typeface="Times New Roman" panose="02020603050405020304" pitchFamily="18" charset="0"/>
                <a:cs typeface="Times New Roman" panose="02020603050405020304" pitchFamily="18" charset="0"/>
              </a:rPr>
              <a:t>Embodied P/A</a:t>
            </a:r>
          </a:p>
          <a:p>
            <a:pPr lvl="1"/>
            <a:r>
              <a:rPr lang="en-US" dirty="0">
                <a:latin typeface="Times New Roman" panose="02020603050405020304" pitchFamily="18" charset="0"/>
                <a:cs typeface="Times New Roman" panose="02020603050405020304" pitchFamily="18" charset="0"/>
              </a:rPr>
              <a:t>Higher-order control (coordination and reduction of DF)</a:t>
            </a:r>
          </a:p>
        </p:txBody>
      </p:sp>
    </p:spTree>
    <p:extLst>
      <p:ext uri="{BB962C8B-B14F-4D97-AF65-F5344CB8AC3E}">
        <p14:creationId xmlns:p14="http://schemas.microsoft.com/office/powerpoint/2010/main" val="41751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114424" y="2172529"/>
            <a:ext cx="7610476" cy="4685471"/>
          </a:xfrm>
        </p:spPr>
        <p:txBody>
          <a:bodyPr>
            <a:normAutofit/>
          </a:bodyPr>
          <a:lstStyle/>
          <a:p>
            <a:r>
              <a:rPr lang="en-US" dirty="0">
                <a:latin typeface="Times New Roman" panose="02020603050405020304" pitchFamily="18" charset="0"/>
                <a:cs typeface="Times New Roman" panose="02020603050405020304" pitchFamily="18" charset="0"/>
              </a:rPr>
              <a:t>Human walking: swing phase = pendulum dynamics; stance phase = inverted pendulum dynamics</a:t>
            </a:r>
          </a:p>
          <a:p>
            <a:r>
              <a:rPr lang="en-US" dirty="0">
                <a:latin typeface="Times New Roman" panose="02020603050405020304" pitchFamily="18" charset="0"/>
                <a:cs typeface="Times New Roman" panose="02020603050405020304" pitchFamily="18" charset="0"/>
              </a:rPr>
              <a:t>Human running: swing phase = pendulum; stance = bouncing ball dynamics (elastic compression/mass spring + projectile motion during flight)</a:t>
            </a:r>
          </a:p>
          <a:p>
            <a:r>
              <a:rPr lang="en-US" dirty="0">
                <a:latin typeface="Times New Roman" panose="02020603050405020304" pitchFamily="18" charset="0"/>
                <a:cs typeface="Times New Roman" panose="02020603050405020304" pitchFamily="18" charset="0"/>
              </a:rPr>
              <a:t>Horse gait transition to save energy – evolutionary advantage.</a:t>
            </a:r>
          </a:p>
          <a:p>
            <a:r>
              <a:rPr lang="en-US" dirty="0">
                <a:latin typeface="Times New Roman" panose="02020603050405020304" pitchFamily="18" charset="0"/>
                <a:cs typeface="Times New Roman" panose="02020603050405020304" pitchFamily="18" charset="0"/>
              </a:rPr>
              <a:t>The control of locomotion over irregular terrain: I = mg </a:t>
            </a:r>
            <a:r>
              <a:rPr lang="en-US" dirty="0" err="1">
                <a:latin typeface="Times New Roman" panose="02020603050405020304" pitchFamily="18" charset="0"/>
                <a:cs typeface="Times New Roman" panose="02020603050405020304" pitchFamily="18" charset="0"/>
              </a:rPr>
              <a:t>Δτ</a:t>
            </a:r>
            <a:r>
              <a:rPr lang="en-US" dirty="0">
                <a:latin typeface="Times New Roman" panose="02020603050405020304" pitchFamily="18" charset="0"/>
                <a:cs typeface="Times New Roman" panose="02020603050405020304" pitchFamily="18" charset="0"/>
              </a:rPr>
              <a:t> </a:t>
            </a:r>
          </a:p>
          <a:p>
            <a:r>
              <a:rPr lang="en-US" altLang="zh-CN" dirty="0" err="1">
                <a:latin typeface="Times New Roman" panose="02020603050405020304" pitchFamily="18" charset="0"/>
                <a:cs typeface="Times New Roman" panose="02020603050405020304" pitchFamily="18" charset="0"/>
              </a:rPr>
              <a:t>Raibert’s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approach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building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locomoting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robots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look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animal-like?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09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classic example of</a:t>
            </a:r>
            <a:r>
              <a:rPr lang="zh-CN" altLang="en-US" dirty="0"/>
              <a:t> </a:t>
            </a:r>
            <a:r>
              <a:rPr lang="en-US" altLang="zh-CN" dirty="0"/>
              <a:t>control</a:t>
            </a:r>
            <a:r>
              <a:rPr lang="zh-CN" altLang="en-US" dirty="0"/>
              <a:t> </a:t>
            </a:r>
            <a:r>
              <a:rPr lang="en-US" altLang="zh-CN" dirty="0"/>
              <a:t>and</a:t>
            </a:r>
            <a:r>
              <a:rPr lang="zh-CN" altLang="en-US" dirty="0"/>
              <a:t> </a:t>
            </a:r>
            <a:r>
              <a:rPr lang="en-US" altLang="zh-CN" dirty="0"/>
              <a:t>coordination</a:t>
            </a:r>
            <a:r>
              <a:rPr lang="en-US" dirty="0"/>
              <a:t> </a:t>
            </a:r>
          </a:p>
        </p:txBody>
      </p:sp>
      <p:sp>
        <p:nvSpPr>
          <p:cNvPr id="3" name="Text Placeholder 2"/>
          <p:cNvSpPr>
            <a:spLocks noGrp="1"/>
          </p:cNvSpPr>
          <p:nvPr>
            <p:ph type="body" idx="1"/>
          </p:nvPr>
        </p:nvSpPr>
        <p:spPr/>
        <p:txBody>
          <a:bodyPr/>
          <a:lstStyle/>
          <a:p>
            <a:r>
              <a:rPr lang="en-US" dirty="0"/>
              <a:t>Parsimonious</a:t>
            </a:r>
            <a:r>
              <a:rPr lang="zh-CN" altLang="en-US" dirty="0"/>
              <a:t> </a:t>
            </a:r>
            <a:r>
              <a:rPr lang="en-US" altLang="zh-CN" dirty="0"/>
              <a:t>and</a:t>
            </a:r>
            <a:r>
              <a:rPr lang="zh-CN" altLang="en-US" dirty="0"/>
              <a:t> </a:t>
            </a:r>
            <a:r>
              <a:rPr lang="en-US" altLang="zh-CN" dirty="0"/>
              <a:t>efficient!</a:t>
            </a:r>
            <a:endParaRPr lang="en-US" dirty="0"/>
          </a:p>
        </p:txBody>
      </p:sp>
    </p:spTree>
    <p:extLst>
      <p:ext uri="{BB962C8B-B14F-4D97-AF65-F5344CB8AC3E}">
        <p14:creationId xmlns:p14="http://schemas.microsoft.com/office/powerpoint/2010/main" val="76647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Warren, Young &amp; Lee (1986)</a:t>
            </a:r>
            <a:r>
              <a:rPr lang="en-US" altLang="zh-C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Running over irregular terrain.</a:t>
            </a:r>
          </a:p>
          <a:p>
            <a:r>
              <a:rPr lang="en-US" altLang="zh-CN" dirty="0" err="1">
                <a:latin typeface="Times New Roman" panose="02020603050405020304" pitchFamily="18" charset="0"/>
                <a:cs typeface="Times New Roman" panose="02020603050405020304" pitchFamily="18" charset="0"/>
              </a:rPr>
              <a:t>Raibert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(1986):</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Legged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robots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balance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01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Raibert’s</a:t>
            </a:r>
            <a:r>
              <a:rPr lang="en-US" dirty="0"/>
              <a:t> hopping robot</a:t>
            </a:r>
            <a:r>
              <a:rPr lang="zh-CN" altLang="en-US" dirty="0"/>
              <a:t> </a:t>
            </a:r>
            <a:r>
              <a:rPr lang="en-US" altLang="zh-CN" dirty="0"/>
              <a:t>(1986)</a:t>
            </a:r>
            <a:endParaRPr lang="en-US" dirty="0"/>
          </a:p>
        </p:txBody>
      </p:sp>
      <p:pic>
        <p:nvPicPr>
          <p:cNvPr id="5" name="Picture 4"/>
          <p:cNvPicPr>
            <a:picLocks noChangeAspect="1"/>
          </p:cNvPicPr>
          <p:nvPr/>
        </p:nvPicPr>
        <p:blipFill>
          <a:blip r:embed="rId2"/>
          <a:stretch>
            <a:fillRect/>
          </a:stretch>
        </p:blipFill>
        <p:spPr>
          <a:xfrm>
            <a:off x="4147050" y="1919845"/>
            <a:ext cx="4343400" cy="3009900"/>
          </a:xfrm>
          <a:prstGeom prst="rect">
            <a:avLst/>
          </a:prstGeom>
        </p:spPr>
      </p:pic>
      <p:sp>
        <p:nvSpPr>
          <p:cNvPr id="6" name="TextBox 5"/>
          <p:cNvSpPr txBox="1"/>
          <p:nvPr/>
        </p:nvSpPr>
        <p:spPr>
          <a:xfrm>
            <a:off x="4284947" y="4826675"/>
            <a:ext cx="462886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One-legged hopping robot</a:t>
            </a:r>
          </a:p>
          <a:p>
            <a:r>
              <a:rPr lang="en-US" dirty="0">
                <a:latin typeface="Times New Roman" panose="02020603050405020304" pitchFamily="18" charset="0"/>
                <a:cs typeface="Times New Roman" panose="02020603050405020304" pitchFamily="18" charset="0"/>
              </a:rPr>
              <a:t>Great balance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great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stability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 central computational controller (no “brain”)</a:t>
            </a:r>
          </a:p>
          <a:p>
            <a:r>
              <a:rPr lang="en-US" altLang="zh-CN" dirty="0">
                <a:latin typeface="Times New Roman" panose="02020603050405020304" pitchFamily="18" charset="0"/>
                <a:cs typeface="Times New Roman" panose="02020603050405020304" pitchFamily="18" charset="0"/>
              </a:rPr>
              <a:t>Uses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feedback</a:t>
            </a:r>
            <a:r>
              <a:rPr lang="zh-CN" altLang="en-US" dirty="0">
                <a:latin typeface="Times New Roman" panose="02020603050405020304" pitchFamily="18" charset="0"/>
                <a:cs typeface="Times New Roman" panose="02020603050405020304" pitchFamily="18" charset="0"/>
              </a:rPr>
              <a:t> </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sensory-motion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link)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Purely dynamical</a:t>
            </a:r>
          </a:p>
          <a:p>
            <a:r>
              <a:rPr lang="en-US" dirty="0">
                <a:latin typeface="Times New Roman" panose="02020603050405020304" pitchFamily="18" charset="0"/>
                <a:cs typeface="Times New Roman" panose="02020603050405020304" pitchFamily="18" charset="0"/>
              </a:rPr>
              <a:t>Extremely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animal-like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movement</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39754" y="2165384"/>
            <a:ext cx="2730500" cy="3810000"/>
          </a:xfrm>
          <a:prstGeom prst="rect">
            <a:avLst/>
          </a:prstGeom>
        </p:spPr>
      </p:pic>
      <p:sp>
        <p:nvSpPr>
          <p:cNvPr id="9" name="TextBox 8"/>
          <p:cNvSpPr txBox="1"/>
          <p:nvPr/>
        </p:nvSpPr>
        <p:spPr>
          <a:xfrm>
            <a:off x="474680" y="6234254"/>
            <a:ext cx="3195574"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https://</a:t>
            </a:r>
            <a:r>
              <a:rPr lang="en-US" sz="1400" dirty="0" err="1">
                <a:latin typeface="Times New Roman" panose="02020603050405020304" pitchFamily="18" charset="0"/>
                <a:cs typeface="Times New Roman" panose="02020603050405020304" pitchFamily="18" charset="0"/>
              </a:rPr>
              <a:t>www.youtube.com</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watch?v</a:t>
            </a:r>
            <a:r>
              <a:rPr lang="en-US" sz="1400" dirty="0">
                <a:latin typeface="Times New Roman" panose="02020603050405020304" pitchFamily="18" charset="0"/>
                <a:cs typeface="Times New Roman" panose="02020603050405020304" pitchFamily="18" charset="0"/>
              </a:rPr>
              <a:t>=moENDzu_rS0</a:t>
            </a:r>
          </a:p>
        </p:txBody>
      </p:sp>
    </p:spTree>
    <p:extLst>
      <p:ext uri="{BB962C8B-B14F-4D97-AF65-F5344CB8AC3E}">
        <p14:creationId xmlns:p14="http://schemas.microsoft.com/office/powerpoint/2010/main" val="190632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Raibert</a:t>
            </a:r>
            <a:r>
              <a:rPr lang="zh-CN" altLang="en-US" dirty="0"/>
              <a:t> </a:t>
            </a:r>
            <a:r>
              <a:rPr lang="en-US" altLang="zh-CN" dirty="0"/>
              <a:t>on</a:t>
            </a:r>
            <a:r>
              <a:rPr lang="zh-CN" altLang="en-US" dirty="0"/>
              <a:t> </a:t>
            </a:r>
            <a:r>
              <a:rPr lang="en-US" altLang="zh-CN" dirty="0"/>
              <a:t>movement</a:t>
            </a:r>
            <a:r>
              <a:rPr lang="zh-CN" altLang="en-US" dirty="0"/>
              <a:t> </a:t>
            </a:r>
            <a:r>
              <a:rPr lang="en-US" altLang="zh-CN" dirty="0"/>
              <a:t>control</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latin typeface="Times New Roman" panose="02020603050405020304" pitchFamily="18" charset="0"/>
                <a:cs typeface="Times New Roman" panose="02020603050405020304" pitchFamily="18" charset="0"/>
              </a:rPr>
              <a:t>Build</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robots</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by</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learning</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human</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movement</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behaviors</a:t>
            </a:r>
          </a:p>
          <a:p>
            <a:r>
              <a:rPr lang="en-US" dirty="0">
                <a:solidFill>
                  <a:srgbClr val="FF0000"/>
                </a:solidFill>
                <a:latin typeface="Times New Roman" panose="02020603050405020304" pitchFamily="18" charset="0"/>
                <a:cs typeface="Times New Roman" panose="02020603050405020304" pitchFamily="18" charset="0"/>
              </a:rPr>
              <a:t>Design</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robots</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and</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test</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models</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to</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gain</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knowledge</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on</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human</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behaviors</a:t>
            </a:r>
          </a:p>
          <a:p>
            <a:r>
              <a:rPr lang="en-US"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control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locomotion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based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simple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efficient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dynamical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p>
          <a:p>
            <a:pPr marL="0" indent="0" algn="ctr">
              <a:buNone/>
            </a:pPr>
            <a:r>
              <a:rPr lang="en-US" altLang="zh-CN" b="1" dirty="0">
                <a:solidFill>
                  <a:srgbClr val="FF0000"/>
                </a:solidFill>
                <a:latin typeface="Times New Roman" panose="02020603050405020304" pitchFamily="18" charset="0"/>
                <a:cs typeface="Times New Roman" panose="02020603050405020304" pitchFamily="18" charset="0"/>
              </a:rPr>
              <a:t>the</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dynamics</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of</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hopping</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the</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dynamics</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of</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bouncing</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ball</a:t>
            </a:r>
          </a:p>
          <a:p>
            <a:pPr marL="0" indent="0" algn="ctr">
              <a:buNone/>
            </a:pPr>
            <a:r>
              <a:rPr lang="en-US" dirty="0">
                <a:solidFill>
                  <a:schemeClr val="tx1"/>
                </a:solidFill>
                <a:latin typeface="Times New Roman" panose="02020603050405020304" pitchFamily="18" charset="0"/>
                <a:cs typeface="Times New Roman" panose="02020603050405020304" pitchFamily="18" charset="0"/>
                <a:hlinkClick r:id="rId2"/>
              </a:rPr>
              <a:t>https://www.youtube.com/watch?v=K92tohX_ZV4</a:t>
            </a:r>
            <a:endParaRPr lang="en-US"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dirty="0">
                <a:solidFill>
                  <a:schemeClr val="accent1"/>
                </a:solidFill>
                <a:latin typeface="Times New Roman" panose="02020603050405020304" pitchFamily="18" charset="0"/>
                <a:cs typeface="Times New Roman" panose="02020603050405020304" pitchFamily="18" charset="0"/>
              </a:rPr>
              <a:t>https://</a:t>
            </a:r>
            <a:r>
              <a:rPr lang="en-US" dirty="0" err="1">
                <a:solidFill>
                  <a:schemeClr val="accent1"/>
                </a:solidFill>
                <a:latin typeface="Times New Roman" panose="02020603050405020304" pitchFamily="18" charset="0"/>
                <a:cs typeface="Times New Roman" panose="02020603050405020304" pitchFamily="18" charset="0"/>
              </a:rPr>
              <a:t>www.youtube.com</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watch?v</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lxU-SjAO_jM</a:t>
            </a: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62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
            </a:r>
            <a:r>
              <a:rPr lang="zh-CN" altLang="en-US" dirty="0"/>
              <a:t> </a:t>
            </a:r>
            <a:r>
              <a:rPr lang="en-US" altLang="zh-CN" dirty="0"/>
              <a:t>infallible</a:t>
            </a:r>
            <a:r>
              <a:rPr lang="zh-CN" altLang="en-US" dirty="0"/>
              <a:t> </a:t>
            </a:r>
            <a:r>
              <a:rPr lang="en-US" altLang="zh-CN" dirty="0"/>
              <a:t>robots</a:t>
            </a:r>
            <a:r>
              <a:rPr lang="zh-CN" altLang="en-US" dirty="0"/>
              <a:t> </a:t>
            </a:r>
            <a:endParaRPr lang="en-US" dirty="0"/>
          </a:p>
        </p:txBody>
      </p:sp>
      <p:pic>
        <p:nvPicPr>
          <p:cNvPr id="4" name="Picture 3"/>
          <p:cNvPicPr>
            <a:picLocks noChangeAspect="1"/>
          </p:cNvPicPr>
          <p:nvPr/>
        </p:nvPicPr>
        <p:blipFill>
          <a:blip r:embed="rId2"/>
          <a:stretch>
            <a:fillRect/>
          </a:stretch>
        </p:blipFill>
        <p:spPr>
          <a:xfrm>
            <a:off x="500338" y="2248990"/>
            <a:ext cx="4528100" cy="2535736"/>
          </a:xfrm>
          <a:prstGeom prst="rect">
            <a:avLst/>
          </a:prstGeom>
        </p:spPr>
      </p:pic>
      <p:pic>
        <p:nvPicPr>
          <p:cNvPr id="5" name="Picture 4"/>
          <p:cNvPicPr>
            <a:picLocks noChangeAspect="1"/>
          </p:cNvPicPr>
          <p:nvPr/>
        </p:nvPicPr>
        <p:blipFill>
          <a:blip r:embed="rId3"/>
          <a:stretch>
            <a:fillRect/>
          </a:stretch>
        </p:blipFill>
        <p:spPr>
          <a:xfrm>
            <a:off x="6080853" y="2248990"/>
            <a:ext cx="2806700" cy="1930400"/>
          </a:xfrm>
          <a:prstGeom prst="rect">
            <a:avLst/>
          </a:prstGeom>
        </p:spPr>
      </p:pic>
      <p:pic>
        <p:nvPicPr>
          <p:cNvPr id="6" name="Picture 5"/>
          <p:cNvPicPr>
            <a:picLocks noChangeAspect="1"/>
          </p:cNvPicPr>
          <p:nvPr/>
        </p:nvPicPr>
        <p:blipFill>
          <a:blip r:embed="rId4"/>
          <a:stretch>
            <a:fillRect/>
          </a:stretch>
        </p:blipFill>
        <p:spPr>
          <a:xfrm>
            <a:off x="5601137" y="4618468"/>
            <a:ext cx="3073400" cy="1854200"/>
          </a:xfrm>
          <a:prstGeom prst="rect">
            <a:avLst/>
          </a:prstGeom>
        </p:spPr>
      </p:pic>
      <p:pic>
        <p:nvPicPr>
          <p:cNvPr id="7" name="Picture 6"/>
          <p:cNvPicPr>
            <a:picLocks noChangeAspect="1"/>
          </p:cNvPicPr>
          <p:nvPr/>
        </p:nvPicPr>
        <p:blipFill>
          <a:blip r:embed="rId5"/>
          <a:stretch>
            <a:fillRect/>
          </a:stretch>
        </p:blipFill>
        <p:spPr>
          <a:xfrm>
            <a:off x="1558652" y="4991100"/>
            <a:ext cx="2806700" cy="1866900"/>
          </a:xfrm>
          <a:prstGeom prst="rect">
            <a:avLst/>
          </a:prstGeom>
        </p:spPr>
      </p:pic>
      <p:sp>
        <p:nvSpPr>
          <p:cNvPr id="8" name="TextBox 7"/>
          <p:cNvSpPr txBox="1"/>
          <p:nvPr/>
        </p:nvSpPr>
        <p:spPr>
          <a:xfrm>
            <a:off x="1257260" y="538763"/>
            <a:ext cx="3737659" cy="369332"/>
          </a:xfrm>
          <a:prstGeom prst="rect">
            <a:avLst/>
          </a:prstGeom>
          <a:noFill/>
        </p:spPr>
        <p:txBody>
          <a:bodyPr wrap="none" rtlCol="0">
            <a:spAutoFit/>
          </a:bodyPr>
          <a:lstStyle/>
          <a:p>
            <a:r>
              <a:rPr lang="en-US" dirty="0"/>
              <a:t>Videos</a:t>
            </a:r>
            <a:r>
              <a:rPr lang="zh-CN" altLang="en-US" dirty="0"/>
              <a:t> </a:t>
            </a:r>
            <a:r>
              <a:rPr lang="en-US" altLang="zh-CN" dirty="0"/>
              <a:t>on</a:t>
            </a:r>
            <a:r>
              <a:rPr lang="zh-CN" altLang="en-US" dirty="0"/>
              <a:t> </a:t>
            </a:r>
            <a:r>
              <a:rPr lang="en-US" altLang="zh-CN" dirty="0"/>
              <a:t>contemporary</a:t>
            </a:r>
            <a:r>
              <a:rPr lang="zh-CN" altLang="en-US" dirty="0"/>
              <a:t> </a:t>
            </a:r>
            <a:r>
              <a:rPr lang="en-US" altLang="zh-CN" dirty="0"/>
              <a:t>robots</a:t>
            </a:r>
            <a:endParaRPr lang="en-US" dirty="0"/>
          </a:p>
        </p:txBody>
      </p:sp>
    </p:spTree>
    <p:extLst>
      <p:ext uri="{BB962C8B-B14F-4D97-AF65-F5344CB8AC3E}">
        <p14:creationId xmlns:p14="http://schemas.microsoft.com/office/powerpoint/2010/main" val="221053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1472-3AA9-7943-8E55-DD04ACEC13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3056AF-097D-3048-BCF6-AFDF4E62769F}"/>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Movement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robots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evolves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from</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interaction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between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brain,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body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environment.</a:t>
            </a:r>
          </a:p>
          <a:p>
            <a:pPr lvl="1"/>
            <a:r>
              <a:rPr lang="en-US" altLang="zh-CN" dirty="0">
                <a:latin typeface="Times New Roman" panose="02020603050405020304" pitchFamily="18" charset="0"/>
                <a:cs typeface="Times New Roman" panose="02020603050405020304" pitchFamily="18" charset="0"/>
              </a:rPr>
              <a:t>Body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environment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sym typeface="Wingdings" pitchFamily="2" charset="2"/>
              </a:rPr>
              <a:t></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physical</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constraints,</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dynamics</a:t>
            </a:r>
          </a:p>
          <a:p>
            <a:pPr lvl="1"/>
            <a:r>
              <a:rPr lang="en-US" altLang="zh-CN" dirty="0">
                <a:latin typeface="Times New Roman" panose="02020603050405020304" pitchFamily="18" charset="0"/>
                <a:cs typeface="Times New Roman" panose="02020603050405020304" pitchFamily="18" charset="0"/>
                <a:sym typeface="Wingdings" pitchFamily="2" charset="2"/>
              </a:rPr>
              <a:t>Brain</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control</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posture,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maintain</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propulsion</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etc..</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(the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brain’s</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role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is</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not</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to</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come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up</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with</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a</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movement</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plan,</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execute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some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algorithm</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or</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represent</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the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world)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49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walking and running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758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dynamics of human walking</a:t>
            </a:r>
          </a:p>
        </p:txBody>
      </p:sp>
      <p:pic>
        <p:nvPicPr>
          <p:cNvPr id="4" name="Picture 3"/>
          <p:cNvPicPr>
            <a:picLocks noChangeAspect="1"/>
          </p:cNvPicPr>
          <p:nvPr/>
        </p:nvPicPr>
        <p:blipFill rotWithShape="1">
          <a:blip r:embed="rId2"/>
          <a:srcRect t="15270" b="8412"/>
          <a:stretch/>
        </p:blipFill>
        <p:spPr>
          <a:xfrm>
            <a:off x="1148308" y="3100984"/>
            <a:ext cx="7102490" cy="3451025"/>
          </a:xfrm>
          <a:prstGeom prst="rect">
            <a:avLst/>
          </a:prstGeom>
        </p:spPr>
      </p:pic>
      <p:sp>
        <p:nvSpPr>
          <p:cNvPr id="5" name="TextBox 4"/>
          <p:cNvSpPr txBox="1"/>
          <p:nvPr/>
        </p:nvSpPr>
        <p:spPr>
          <a:xfrm>
            <a:off x="1055739" y="2371422"/>
            <a:ext cx="3682431" cy="369332"/>
          </a:xfrm>
          <a:prstGeom prst="rect">
            <a:avLst/>
          </a:prstGeom>
          <a:noFill/>
        </p:spPr>
        <p:txBody>
          <a:bodyPr wrap="none" rtlCol="0">
            <a:spAutoFit/>
          </a:bodyPr>
          <a:lstStyle/>
          <a:p>
            <a:r>
              <a:rPr lang="en-US" dirty="0">
                <a:solidFill>
                  <a:srgbClr val="FF6600"/>
                </a:solidFill>
              </a:rPr>
              <a:t>Dynamics = inverted pendulum</a:t>
            </a:r>
          </a:p>
        </p:txBody>
      </p:sp>
      <p:sp>
        <p:nvSpPr>
          <p:cNvPr id="6" name="TextBox 5"/>
          <p:cNvSpPr txBox="1"/>
          <p:nvPr/>
        </p:nvSpPr>
        <p:spPr>
          <a:xfrm>
            <a:off x="5661209" y="2371422"/>
            <a:ext cx="2697786" cy="369332"/>
          </a:xfrm>
          <a:prstGeom prst="rect">
            <a:avLst/>
          </a:prstGeom>
          <a:noFill/>
        </p:spPr>
        <p:txBody>
          <a:bodyPr wrap="none" rtlCol="0">
            <a:spAutoFit/>
          </a:bodyPr>
          <a:lstStyle/>
          <a:p>
            <a:r>
              <a:rPr lang="en-US" dirty="0">
                <a:solidFill>
                  <a:srgbClr val="FF6600"/>
                </a:solidFill>
              </a:rPr>
              <a:t>Dynamics = pendulum</a:t>
            </a:r>
          </a:p>
        </p:txBody>
      </p:sp>
      <p:cxnSp>
        <p:nvCxnSpPr>
          <p:cNvPr id="10" name="Straight Arrow Connector 9"/>
          <p:cNvCxnSpPr/>
          <p:nvPr/>
        </p:nvCxnSpPr>
        <p:spPr>
          <a:xfrm>
            <a:off x="3274321" y="2740754"/>
            <a:ext cx="137705" cy="36504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130063" y="2740754"/>
            <a:ext cx="351913" cy="36504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3"/>
          <a:srcRect t="16984" r="49801"/>
          <a:stretch/>
        </p:blipFill>
        <p:spPr>
          <a:xfrm>
            <a:off x="183607" y="2849532"/>
            <a:ext cx="1377051" cy="1402235"/>
          </a:xfrm>
          <a:prstGeom prst="rect">
            <a:avLst/>
          </a:prstGeom>
        </p:spPr>
      </p:pic>
      <p:pic>
        <p:nvPicPr>
          <p:cNvPr id="15" name="Picture 14"/>
          <p:cNvPicPr>
            <a:picLocks noChangeAspect="1"/>
          </p:cNvPicPr>
          <p:nvPr/>
        </p:nvPicPr>
        <p:blipFill rotWithShape="1">
          <a:blip r:embed="rId4">
            <a:clrChange>
              <a:clrFrom>
                <a:srgbClr val="FFFFFF"/>
              </a:clrFrom>
              <a:clrTo>
                <a:srgbClr val="FFFFFF">
                  <a:alpha val="0"/>
                </a:srgbClr>
              </a:clrTo>
            </a:clrChange>
          </a:blip>
          <a:srcRect l="7011" r="18682"/>
          <a:stretch/>
        </p:blipFill>
        <p:spPr>
          <a:xfrm>
            <a:off x="7481976" y="2784573"/>
            <a:ext cx="1662024" cy="1876450"/>
          </a:xfrm>
          <a:prstGeom prst="rect">
            <a:avLst/>
          </a:prstGeom>
        </p:spPr>
      </p:pic>
    </p:spTree>
    <p:extLst>
      <p:ext uri="{BB962C8B-B14F-4D97-AF65-F5344CB8AC3E}">
        <p14:creationId xmlns:p14="http://schemas.microsoft.com/office/powerpoint/2010/main" val="376876877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628</TotalTime>
  <Words>1326</Words>
  <Application>Microsoft Macintosh PowerPoint</Application>
  <PresentationFormat>On-screen Show (4:3)</PresentationFormat>
  <Paragraphs>146</Paragraphs>
  <Slides>30</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宋体</vt:lpstr>
      <vt:lpstr>Calibri</vt:lpstr>
      <vt:lpstr>Century Gothic</vt:lpstr>
      <vt:lpstr>Times</vt:lpstr>
      <vt:lpstr>Times New Roman</vt:lpstr>
      <vt:lpstr>Wingdings</vt:lpstr>
      <vt:lpstr>Wingdings 2</vt:lpstr>
      <vt:lpstr>Perception</vt:lpstr>
      <vt:lpstr>Equation</vt:lpstr>
      <vt:lpstr>Lecture 15: The dynamics of animal movements</vt:lpstr>
      <vt:lpstr>The organization of behavior</vt:lpstr>
      <vt:lpstr>A classic example of control and coordination </vt:lpstr>
      <vt:lpstr>Raibert’s hopping robot (1986)</vt:lpstr>
      <vt:lpstr>Raibert on movement control</vt:lpstr>
      <vt:lpstr>The infallible robots </vt:lpstr>
      <vt:lpstr>PowerPoint Presentation</vt:lpstr>
      <vt:lpstr>Human walking and running</vt:lpstr>
      <vt:lpstr>The dynamics of human walking</vt:lpstr>
      <vt:lpstr>PowerPoint Presentation</vt:lpstr>
      <vt:lpstr>Stance phase of walking</vt:lpstr>
      <vt:lpstr>Swing phase of walking</vt:lpstr>
      <vt:lpstr>Stability and energy consumption in walking</vt:lpstr>
      <vt:lpstr>Practice </vt:lpstr>
      <vt:lpstr>The dynamics of running</vt:lpstr>
      <vt:lpstr>Swing phase of running</vt:lpstr>
      <vt:lpstr>Stance phase of running</vt:lpstr>
      <vt:lpstr>PowerPoint Presentation</vt:lpstr>
      <vt:lpstr>Back to Raibert’s robot (1986)</vt:lpstr>
      <vt:lpstr>Quadruped locomotion and bifurcation </vt:lpstr>
      <vt:lpstr>Gate transition in quadrupeds </vt:lpstr>
      <vt:lpstr>Control variable for gait transition</vt:lpstr>
      <vt:lpstr>Human walking &amp; running?</vt:lpstr>
      <vt:lpstr>PowerPoint Presentation</vt:lpstr>
      <vt:lpstr>The control law for moving over irregular terrains -- a case study for perception guided action</vt:lpstr>
      <vt:lpstr>From movement dynamics to locomotion over irregular terrain </vt:lpstr>
      <vt:lpstr>Visually guided running over irregular terrain</vt:lpstr>
      <vt:lpstr>Warren’s control law for running over irregular terrain</vt:lpstr>
      <vt:lpstr>Summary</vt:lpstr>
      <vt:lpstr>Reading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 Pan</dc:creator>
  <cp:lastModifiedBy>Microsoft Office User</cp:lastModifiedBy>
  <cp:revision>30</cp:revision>
  <dcterms:created xsi:type="dcterms:W3CDTF">2016-05-12T13:31:50Z</dcterms:created>
  <dcterms:modified xsi:type="dcterms:W3CDTF">2019-07-02T06:18:41Z</dcterms:modified>
</cp:coreProperties>
</file>