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7"/>
  </p:notesMasterIdLst>
  <p:sldIdLst>
    <p:sldId id="256" r:id="rId2"/>
    <p:sldId id="303" r:id="rId3"/>
    <p:sldId id="304" r:id="rId4"/>
    <p:sldId id="305" r:id="rId5"/>
    <p:sldId id="314" r:id="rId6"/>
    <p:sldId id="258" r:id="rId7"/>
    <p:sldId id="259" r:id="rId8"/>
    <p:sldId id="295" r:id="rId9"/>
    <p:sldId id="306" r:id="rId10"/>
    <p:sldId id="307" r:id="rId11"/>
    <p:sldId id="261" r:id="rId12"/>
    <p:sldId id="308" r:id="rId13"/>
    <p:sldId id="309" r:id="rId14"/>
    <p:sldId id="310" r:id="rId15"/>
    <p:sldId id="311" r:id="rId16"/>
    <p:sldId id="312" r:id="rId17"/>
    <p:sldId id="262" r:id="rId18"/>
    <p:sldId id="263" r:id="rId19"/>
    <p:sldId id="264" r:id="rId20"/>
    <p:sldId id="265" r:id="rId21"/>
    <p:sldId id="301" r:id="rId22"/>
    <p:sldId id="266" r:id="rId23"/>
    <p:sldId id="297" r:id="rId24"/>
    <p:sldId id="298" r:id="rId25"/>
    <p:sldId id="299" r:id="rId26"/>
    <p:sldId id="300" r:id="rId27"/>
    <p:sldId id="267" r:id="rId28"/>
    <p:sldId id="268" r:id="rId29"/>
    <p:sldId id="269" r:id="rId30"/>
    <p:sldId id="270" r:id="rId31"/>
    <p:sldId id="271" r:id="rId32"/>
    <p:sldId id="313" r:id="rId33"/>
    <p:sldId id="272" r:id="rId34"/>
    <p:sldId id="276" r:id="rId35"/>
    <p:sldId id="302" r:id="rId3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977"/>
    <p:restoredTop sz="93609"/>
  </p:normalViewPr>
  <p:slideViewPr>
    <p:cSldViewPr snapToGrid="0" snapToObjects="1">
      <p:cViewPr varScale="1">
        <p:scale>
          <a:sx n="122" d="100"/>
          <a:sy n="122" d="100"/>
        </p:scale>
        <p:origin x="344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48A39D-76E0-B64A-9E4E-AEBC4250FD2C}" type="datetimeFigureOut">
              <a:rPr lang="en-US" smtClean="0"/>
              <a:t>6/19/19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4328EC-B2CD-354E-8CDB-DEA2A31C11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2697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 wheels of a car– fix the front</a:t>
            </a:r>
            <a:r>
              <a:rPr lang="en-US" baseline="0" dirty="0"/>
              <a:t> 2 and the rear 2. move the front 2 together and the rear 2 follow (or vice versa). DF reduces from 4 to 1.</a:t>
            </a:r>
          </a:p>
          <a:p>
            <a:r>
              <a:rPr lang="en-US" baseline="0" dirty="0"/>
              <a:t>The match-man: instead of controlling each joint, control the left arm as one unit, the right arm as one unit etc..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4328EC-B2CD-354E-8CDB-DEA2A31C119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3298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3A81F3-2C6E-4E44-AC26-CFC5D1843D8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0600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3A81F3-2C6E-4E44-AC26-CFC5D1843D8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0600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</a:t>
            </a:r>
            <a:r>
              <a:rPr lang="en-US" altLang="zh-CN" dirty="0"/>
              <a:t>.g.</a:t>
            </a:r>
            <a:r>
              <a:rPr lang="zh-CN" altLang="en-US" dirty="0"/>
              <a:t> </a:t>
            </a:r>
            <a:r>
              <a:rPr lang="en-US" altLang="zh-CN" dirty="0"/>
              <a:t>push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person,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person</a:t>
            </a:r>
            <a:r>
              <a:rPr lang="zh-CN" altLang="en-US" dirty="0"/>
              <a:t> </a:t>
            </a:r>
            <a:r>
              <a:rPr lang="en-US" altLang="zh-CN" dirty="0"/>
              <a:t>falls;</a:t>
            </a:r>
            <a:r>
              <a:rPr lang="zh-CN" altLang="en-US" dirty="0"/>
              <a:t> </a:t>
            </a:r>
            <a:r>
              <a:rPr lang="en-US" altLang="zh-CN" dirty="0"/>
              <a:t>but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same</a:t>
            </a:r>
            <a:r>
              <a:rPr lang="zh-CN" altLang="en-US" dirty="0"/>
              <a:t> </a:t>
            </a:r>
            <a:r>
              <a:rPr lang="en-US" altLang="zh-CN" dirty="0"/>
              <a:t>force,</a:t>
            </a:r>
            <a:r>
              <a:rPr lang="zh-CN" altLang="en-US" dirty="0"/>
              <a:t> </a:t>
            </a:r>
            <a:r>
              <a:rPr lang="en-US" altLang="zh-CN" dirty="0"/>
              <a:t>push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wall</a:t>
            </a:r>
            <a:r>
              <a:rPr lang="zh-CN" altLang="en-US" dirty="0"/>
              <a:t> </a:t>
            </a:r>
            <a:r>
              <a:rPr lang="en-US" altLang="zh-CN" dirty="0"/>
              <a:t>=</a:t>
            </a:r>
            <a:r>
              <a:rPr lang="zh-CN" altLang="en-US" dirty="0"/>
              <a:t> </a:t>
            </a:r>
            <a:r>
              <a:rPr lang="en-US" altLang="zh-CN" dirty="0"/>
              <a:t>nothing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3A81F3-2C6E-4E44-AC26-CFC5D1843D8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0600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3A81F3-2C6E-4E44-AC26-CFC5D1843D8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0600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3A81F3-2C6E-4E44-AC26-CFC5D1843D8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0600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3A81F3-2C6E-4E44-AC26-CFC5D1843D8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0600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3A81F3-2C6E-4E44-AC26-CFC5D1843D8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0600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3A81F3-2C6E-4E44-AC26-CFC5D1843D8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0600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3A81F3-2C6E-4E44-AC26-CFC5D1843D8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0600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</a:t>
            </a:r>
            <a:r>
              <a:rPr lang="en-US" altLang="zh-CN" dirty="0"/>
              <a:t>.g.</a:t>
            </a:r>
            <a:r>
              <a:rPr lang="zh-CN" altLang="en-US" dirty="0"/>
              <a:t> </a:t>
            </a:r>
            <a:r>
              <a:rPr lang="en-US" altLang="zh-CN" dirty="0"/>
              <a:t>push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person,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person</a:t>
            </a:r>
            <a:r>
              <a:rPr lang="zh-CN" altLang="en-US" dirty="0"/>
              <a:t> </a:t>
            </a:r>
            <a:r>
              <a:rPr lang="en-US" altLang="zh-CN" dirty="0"/>
              <a:t>falls;</a:t>
            </a:r>
            <a:r>
              <a:rPr lang="zh-CN" altLang="en-US" dirty="0"/>
              <a:t> </a:t>
            </a:r>
            <a:r>
              <a:rPr lang="en-US" altLang="zh-CN" dirty="0"/>
              <a:t>but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same</a:t>
            </a:r>
            <a:r>
              <a:rPr lang="zh-CN" altLang="en-US" dirty="0"/>
              <a:t> </a:t>
            </a:r>
            <a:r>
              <a:rPr lang="en-US" altLang="zh-CN" dirty="0"/>
              <a:t>force,</a:t>
            </a:r>
            <a:r>
              <a:rPr lang="zh-CN" altLang="en-US" dirty="0"/>
              <a:t> </a:t>
            </a:r>
            <a:r>
              <a:rPr lang="en-US" altLang="zh-CN" dirty="0"/>
              <a:t>push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wall</a:t>
            </a:r>
            <a:r>
              <a:rPr lang="zh-CN" altLang="en-US" dirty="0"/>
              <a:t> </a:t>
            </a:r>
            <a:r>
              <a:rPr lang="en-US" altLang="zh-CN" dirty="0"/>
              <a:t>=</a:t>
            </a:r>
            <a:r>
              <a:rPr lang="zh-CN" altLang="en-US" dirty="0"/>
              <a:t> </a:t>
            </a:r>
            <a:r>
              <a:rPr lang="en-US" altLang="zh-CN" dirty="0"/>
              <a:t>nothing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3A81F3-2C6E-4E44-AC26-CFC5D1843D8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0600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57319"/>
            <a:ext cx="8915400" cy="877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034553"/>
            <a:ext cx="8001000" cy="3823447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68996-7FDC-4347-94DE-01EABE6F2BB0}" type="datetimeFigureOut">
              <a:rPr lang="en-US" smtClean="0"/>
              <a:t>6/19/19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594DA-2ADB-5D49-B19B-A8B7A9442B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4712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487987" y="2048256"/>
            <a:ext cx="3427413" cy="4206240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2039112"/>
            <a:ext cx="4572000" cy="422452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FE168996-7FDC-4347-94DE-01EABE6F2BB0}" type="datetimeFigureOut">
              <a:rPr lang="en-US" smtClean="0"/>
              <a:t>6/19/19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594DA-2ADB-5D49-B19B-A8B7A9442B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68996-7FDC-4347-94DE-01EABE6F2BB0}" type="datetimeFigureOut">
              <a:rPr lang="en-US" smtClean="0"/>
              <a:t>6/19/19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FE168996-7FDC-4347-94DE-01EABE6F2BB0}" type="datetimeFigureOut">
              <a:rPr lang="en-US" smtClean="0"/>
              <a:t>6/19/19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928616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FE168996-7FDC-4347-94DE-01EABE6F2BB0}" type="datetimeFigureOut">
              <a:rPr lang="en-US" smtClean="0"/>
              <a:t>6/19/19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6601968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543800" y="1129553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543800" y="2629169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68996-7FDC-4347-94DE-01EABE6F2BB0}" type="datetimeFigureOut">
              <a:rPr lang="en-US" smtClean="0"/>
              <a:t>6/19/19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594DA-2ADB-5D49-B19B-A8B7A9442B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87553" y="1129554"/>
            <a:ext cx="914400" cy="5533278"/>
          </a:xfrm>
        </p:spPr>
        <p:txBody>
          <a:bodyPr vert="eaVert" lIns="274320" tIns="685800" bIns="685800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7600" y="1734671"/>
            <a:ext cx="6426200" cy="4542304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68996-7FDC-4347-94DE-01EABE6F2BB0}" type="datetimeFigureOut">
              <a:rPr lang="en-US" smtClean="0"/>
              <a:t>6/19/19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594DA-2ADB-5D49-B19B-A8B7A9442B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68996-7FDC-4347-94DE-01EABE6F2BB0}" type="datetimeFigureOut">
              <a:rPr lang="en-US" smtClean="0"/>
              <a:t>6/19/19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594DA-2ADB-5D49-B19B-A8B7A9442B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025435"/>
            <a:ext cx="8915400" cy="914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943600"/>
            <a:ext cx="8001000" cy="91440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91440" rIns="274320" bIns="91440" rtlCol="0" anchor="t" anchorCtr="0"/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68996-7FDC-4347-94DE-01EABE6F2BB0}" type="datetimeFigureOut">
              <a:rPr lang="en-US" smtClean="0"/>
              <a:t>6/19/19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38862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00399"/>
            <a:ext cx="8915400" cy="2286000"/>
          </a:xfrm>
          <a:solidFill>
            <a:schemeClr val="tx2"/>
          </a:solidFill>
        </p:spPr>
        <p:txBody>
          <a:bodyPr vert="horz" lIns="1188720" tIns="45720" rIns="274320" bIns="45720" rtlCol="0" anchor="b" anchorCtr="0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5484607"/>
            <a:ext cx="8001000" cy="77724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ctr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68996-7FDC-4347-94DE-01EABE6F2BB0}" type="datetimeFigureOut">
              <a:rPr lang="en-US" smtClean="0"/>
              <a:t>6/19/19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594DA-2ADB-5D49-B19B-A8B7A9442B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2595563"/>
            <a:ext cx="3566160" cy="36814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7534" y="2595563"/>
            <a:ext cx="3566160" cy="36814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FE168996-7FDC-4347-94DE-01EABE6F2BB0}" type="datetimeFigureOut">
              <a:rPr lang="en-US" smtClean="0"/>
              <a:t>6/19/19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594DA-2ADB-5D49-B19B-A8B7A9442B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588" y="2017713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588" y="3065929"/>
            <a:ext cx="3566160" cy="321104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7534" y="2017713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7534" y="3065929"/>
            <a:ext cx="3566160" cy="321104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FE168996-7FDC-4347-94DE-01EABE6F2BB0}" type="datetimeFigureOut">
              <a:rPr lang="en-US" smtClean="0"/>
              <a:t>6/19/19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120588" y="188259"/>
            <a:ext cx="2895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594DA-2ADB-5D49-B19B-A8B7A9442BFC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68996-7FDC-4347-94DE-01EABE6F2BB0}" type="datetimeFigureOut">
              <a:rPr lang="en-US" smtClean="0"/>
              <a:t>6/19/19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594DA-2ADB-5D49-B19B-A8B7A9442B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68996-7FDC-4347-94DE-01EABE6F2BB0}" type="datetimeFigureOut">
              <a:rPr lang="en-US" smtClean="0"/>
              <a:t>6/19/19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594DA-2ADB-5D49-B19B-A8B7A9442B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4712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7534" y="2590800"/>
            <a:ext cx="3566160" cy="3686175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2000"/>
            </a:lvl6pPr>
            <a:lvl7pPr marL="2055813" indent="-344488">
              <a:defRPr sz="2000"/>
            </a:lvl7pPr>
            <a:lvl8pPr marL="2055813" indent="-344488">
              <a:defRPr sz="2000"/>
            </a:lvl8pPr>
            <a:lvl9pPr marL="2055813" indent="-344488"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0952" y="2039111"/>
            <a:ext cx="3566160" cy="422452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FE168996-7FDC-4347-94DE-01EABE6F2BB0}" type="datetimeFigureOut">
              <a:rPr lang="en-US" smtClean="0"/>
              <a:t>6/19/19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594DA-2ADB-5D49-B19B-A8B7A9442B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123856"/>
            <a:ext cx="8913813" cy="914400"/>
          </a:xfrm>
          <a:prstGeom prst="rect">
            <a:avLst/>
          </a:prstGeo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4424" y="2595562"/>
            <a:ext cx="7610476" cy="36707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80094" y="1882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FE168996-7FDC-4347-94DE-01EABE6F2BB0}" type="datetimeFigureOut">
              <a:rPr lang="en-US" smtClean="0"/>
              <a:t>6/19/19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20588" y="188259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89894" y="6569075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28C594DA-2ADB-5D49-B19B-A8B7A9442BF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14400" y="0"/>
            <a:ext cx="7999413" cy="18288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914400" y="6675120"/>
            <a:ext cx="7999413" cy="18288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marL="0" indent="0" algn="l" defTabSz="914400" rtl="0" eaLnBrk="1" latinLnBrk="0" hangingPunct="1">
        <a:spcBef>
          <a:spcPct val="0"/>
        </a:spcBef>
        <a:buNone/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Font typeface="Wingdings 2" pitchFamily="18" charset="2"/>
        <a:buChar char="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Lecture</a:t>
            </a:r>
            <a:r>
              <a:rPr lang="zh-CN" altLang="en-US" dirty="0"/>
              <a:t> </a:t>
            </a:r>
            <a:r>
              <a:rPr lang="en-US" altLang="zh-Hans" dirty="0"/>
              <a:t>11</a:t>
            </a:r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lang="en-US" dirty="0"/>
              <a:t>Open</a:t>
            </a:r>
            <a:r>
              <a:rPr lang="zh-CN" altLang="zh-CN" dirty="0"/>
              <a:t> </a:t>
            </a:r>
            <a:r>
              <a:rPr lang="en-US" altLang="zh-CN" dirty="0"/>
              <a:t>L</a:t>
            </a:r>
            <a:r>
              <a:rPr lang="en-US" dirty="0"/>
              <a:t>oop</a:t>
            </a:r>
            <a:r>
              <a:rPr lang="zh-CN" altLang="en-US" dirty="0"/>
              <a:t> </a:t>
            </a:r>
            <a:r>
              <a:rPr lang="en-US" altLang="zh-CN" dirty="0"/>
              <a:t>Control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Actions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pPr defTabSz="-165100"/>
            <a:r>
              <a:rPr lang="en-US" altLang="zh-Hans" dirty="0"/>
              <a:t>The</a:t>
            </a:r>
            <a:r>
              <a:rPr lang="zh-Hans" altLang="en-US" dirty="0"/>
              <a:t> </a:t>
            </a:r>
            <a:r>
              <a:rPr lang="en-US" altLang="zh-Hans" dirty="0"/>
              <a:t>two</a:t>
            </a:r>
            <a:r>
              <a:rPr lang="zh-Hans" altLang="en-US" dirty="0"/>
              <a:t> </a:t>
            </a:r>
            <a:r>
              <a:rPr lang="en-US" altLang="zh-Hans" dirty="0"/>
              <a:t>problems</a:t>
            </a:r>
            <a:r>
              <a:rPr lang="zh-Hans" altLang="en-US" dirty="0"/>
              <a:t> </a:t>
            </a:r>
            <a:r>
              <a:rPr lang="en-US" altLang="zh-Hans" dirty="0"/>
              <a:t>with</a:t>
            </a:r>
            <a:r>
              <a:rPr lang="zh-Hans" altLang="en-US" dirty="0"/>
              <a:t> </a:t>
            </a:r>
            <a:r>
              <a:rPr lang="en-US" altLang="zh-Hans" dirty="0"/>
              <a:t>action</a:t>
            </a:r>
            <a:r>
              <a:rPr lang="zh-Hans" altLang="en-US" dirty="0"/>
              <a:t> </a:t>
            </a:r>
            <a:r>
              <a:rPr lang="en-US" altLang="zh-Hans" dirty="0"/>
              <a:t>control</a:t>
            </a:r>
            <a:r>
              <a:rPr lang="en-US" dirty="0"/>
              <a:t>	</a:t>
            </a:r>
          </a:p>
          <a:p>
            <a:pPr defTabSz="-165100"/>
            <a:r>
              <a:rPr lang="en-US" dirty="0"/>
              <a:t>The problem with DF</a:t>
            </a:r>
          </a:p>
          <a:p>
            <a:pPr defTabSz="-165100"/>
            <a:r>
              <a:rPr lang="en-US" dirty="0"/>
              <a:t>The problem with	CCV</a:t>
            </a:r>
            <a:r>
              <a:rPr lang="en-US" altLang="zh-CN" dirty="0"/>
              <a:t>:</a:t>
            </a:r>
            <a:r>
              <a:rPr lang="zh-CN" altLang="en-US" dirty="0"/>
              <a:t> </a:t>
            </a:r>
            <a:endParaRPr lang="en-US" altLang="zh-CN" dirty="0"/>
          </a:p>
          <a:p>
            <a:pPr marL="736600" defTabSz="-165100"/>
            <a:r>
              <a:rPr lang="en-US" altLang="zh-CN" dirty="0"/>
              <a:t>Inverse</a:t>
            </a:r>
            <a:r>
              <a:rPr lang="zh-CN" altLang="en-US" dirty="0"/>
              <a:t> </a:t>
            </a:r>
            <a:r>
              <a:rPr lang="en-US" altLang="zh-CN" dirty="0"/>
              <a:t>dynamics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inverse</a:t>
            </a:r>
            <a:r>
              <a:rPr lang="zh-CN" altLang="en-US" dirty="0"/>
              <a:t> </a:t>
            </a:r>
            <a:r>
              <a:rPr lang="en-US" altLang="zh-CN" dirty="0"/>
              <a:t>kinematics</a:t>
            </a:r>
            <a:r>
              <a:rPr lang="zh-CN" altLang="en-US" dirty="0"/>
              <a:t> </a:t>
            </a:r>
            <a:r>
              <a:rPr lang="en-US" altLang="zh-CN" dirty="0"/>
              <a:t>–</a:t>
            </a:r>
            <a:r>
              <a:rPr lang="zh-CN" altLang="en-US" dirty="0"/>
              <a:t> </a:t>
            </a:r>
            <a:r>
              <a:rPr lang="en-US" altLang="zh-CN" dirty="0"/>
              <a:t>poor</a:t>
            </a:r>
            <a:r>
              <a:rPr lang="zh-CN" altLang="en-US" dirty="0"/>
              <a:t> </a:t>
            </a:r>
            <a:r>
              <a:rPr lang="en-US" altLang="zh-CN" dirty="0"/>
              <a:t>adaptability</a:t>
            </a:r>
          </a:p>
          <a:p>
            <a:pPr marL="736600" defTabSz="-165100"/>
            <a:r>
              <a:rPr lang="en-US" altLang="zh-CN" dirty="0"/>
              <a:t>Muscle</a:t>
            </a:r>
            <a:r>
              <a:rPr lang="zh-CN" altLang="en-US" dirty="0"/>
              <a:t> </a:t>
            </a:r>
            <a:r>
              <a:rPr lang="en-US" altLang="zh-CN" dirty="0"/>
              <a:t>state/architecture</a:t>
            </a:r>
            <a:r>
              <a:rPr lang="zh-CN" altLang="en-US" dirty="0"/>
              <a:t> </a:t>
            </a:r>
            <a:r>
              <a:rPr lang="en-US" altLang="zh-CN" dirty="0"/>
              <a:t>–</a:t>
            </a:r>
            <a:r>
              <a:rPr lang="zh-CN" altLang="en-US" dirty="0"/>
              <a:t> </a:t>
            </a:r>
            <a:r>
              <a:rPr lang="en-US" altLang="zh-CN" dirty="0"/>
              <a:t>same</a:t>
            </a:r>
            <a:r>
              <a:rPr lang="zh-CN" altLang="en-US" dirty="0"/>
              <a:t> </a:t>
            </a:r>
            <a:r>
              <a:rPr lang="en-US" altLang="zh-CN" dirty="0"/>
              <a:t>neural</a:t>
            </a:r>
            <a:r>
              <a:rPr lang="zh-CN" altLang="en-US" dirty="0"/>
              <a:t> </a:t>
            </a:r>
            <a:r>
              <a:rPr lang="en-US" altLang="zh-CN" dirty="0"/>
              <a:t>command</a:t>
            </a:r>
            <a:r>
              <a:rPr lang="zh-CN" altLang="en-US" dirty="0"/>
              <a:t> </a:t>
            </a:r>
            <a:r>
              <a:rPr lang="en-US" altLang="zh-CN" dirty="0"/>
              <a:t>results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different</a:t>
            </a:r>
            <a:r>
              <a:rPr lang="zh-CN" altLang="en-US" dirty="0"/>
              <a:t> </a:t>
            </a:r>
            <a:r>
              <a:rPr lang="en-US" altLang="zh-CN" dirty="0"/>
              <a:t>muscle</a:t>
            </a:r>
            <a:r>
              <a:rPr lang="zh-CN" altLang="en-US" dirty="0"/>
              <a:t> </a:t>
            </a:r>
            <a:r>
              <a:rPr lang="en-US" altLang="zh-CN" dirty="0"/>
              <a:t>force</a:t>
            </a:r>
            <a:r>
              <a:rPr lang="zh-CN" altLang="en-US" dirty="0"/>
              <a:t> </a:t>
            </a:r>
            <a:endParaRPr lang="en-US" altLang="zh-CN" dirty="0"/>
          </a:p>
          <a:p>
            <a:pPr marL="736600" defTabSz="-165100"/>
            <a:r>
              <a:rPr lang="en-US" altLang="zh-CN" dirty="0"/>
              <a:t>Inherent</a:t>
            </a:r>
            <a:r>
              <a:rPr lang="zh-CN" altLang="en-US" dirty="0"/>
              <a:t> </a:t>
            </a:r>
            <a:r>
              <a:rPr lang="en-US" altLang="zh-CN" dirty="0"/>
              <a:t>dynamics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muscles/joints</a:t>
            </a:r>
            <a:r>
              <a:rPr lang="zh-CN" altLang="en-US" dirty="0"/>
              <a:t> </a:t>
            </a:r>
            <a:endParaRPr lang="en-US" altLang="zh-CN" dirty="0"/>
          </a:p>
          <a:p>
            <a:pPr marL="736600" defTabSz="-165100"/>
            <a:r>
              <a:rPr lang="en-US" altLang="zh-CN" dirty="0"/>
              <a:t>Incidental</a:t>
            </a:r>
            <a:r>
              <a:rPr lang="zh-CN" altLang="en-US" dirty="0"/>
              <a:t> </a:t>
            </a:r>
            <a:r>
              <a:rPr lang="en-US" altLang="zh-CN" dirty="0"/>
              <a:t>dynamics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99734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C598E-402D-2745-8DA4-6F5414166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ans" dirty="0"/>
              <a:t>The</a:t>
            </a:r>
            <a:r>
              <a:rPr lang="zh-Hans" altLang="en-US" dirty="0"/>
              <a:t> </a:t>
            </a:r>
            <a:r>
              <a:rPr lang="en-US" altLang="zh-Hans" dirty="0"/>
              <a:t>DF</a:t>
            </a:r>
            <a:r>
              <a:rPr lang="zh-Hans" altLang="en-US" dirty="0"/>
              <a:t> </a:t>
            </a:r>
            <a:r>
              <a:rPr lang="en-US" altLang="zh-Hans" dirty="0"/>
              <a:t>problem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9B583E-F35F-5F41-B292-8406C0CA36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Hans" dirty="0"/>
              <a:t>DF</a:t>
            </a:r>
            <a:r>
              <a:rPr lang="zh-Hans" altLang="en-US" dirty="0"/>
              <a:t> </a:t>
            </a:r>
            <a:r>
              <a:rPr lang="en-US" altLang="zh-Hans" dirty="0"/>
              <a:t>=</a:t>
            </a:r>
            <a:r>
              <a:rPr lang="zh-Hans" altLang="en-US" dirty="0"/>
              <a:t> </a:t>
            </a:r>
            <a:r>
              <a:rPr lang="en-US" altLang="zh-Hans" dirty="0"/>
              <a:t>number</a:t>
            </a:r>
            <a:r>
              <a:rPr lang="zh-Hans" altLang="en-US" dirty="0"/>
              <a:t> </a:t>
            </a:r>
            <a:r>
              <a:rPr lang="en-US" altLang="zh-Hans" dirty="0"/>
              <a:t>of</a:t>
            </a:r>
            <a:r>
              <a:rPr lang="zh-Hans" altLang="en-US" dirty="0"/>
              <a:t> </a:t>
            </a:r>
            <a:r>
              <a:rPr lang="en-US" altLang="zh-Hans" dirty="0"/>
              <a:t>values</a:t>
            </a:r>
            <a:r>
              <a:rPr lang="zh-Hans" altLang="en-US" dirty="0"/>
              <a:t> </a:t>
            </a:r>
            <a:r>
              <a:rPr lang="en-US" altLang="zh-Hans" dirty="0"/>
              <a:t>required</a:t>
            </a:r>
            <a:r>
              <a:rPr lang="zh-Hans" altLang="en-US" dirty="0"/>
              <a:t> </a:t>
            </a:r>
            <a:r>
              <a:rPr lang="en-US" altLang="zh-Hans" dirty="0"/>
              <a:t>to</a:t>
            </a:r>
            <a:r>
              <a:rPr lang="zh-Hans" altLang="en-US" dirty="0"/>
              <a:t> </a:t>
            </a:r>
            <a:r>
              <a:rPr lang="en-US" altLang="zh-Hans" dirty="0"/>
              <a:t>specify</a:t>
            </a:r>
            <a:r>
              <a:rPr lang="zh-Hans" altLang="en-US" dirty="0"/>
              <a:t> </a:t>
            </a:r>
            <a:r>
              <a:rPr lang="en-US" altLang="zh-Hans" dirty="0"/>
              <a:t>the</a:t>
            </a:r>
            <a:r>
              <a:rPr lang="zh-Hans" altLang="en-US" dirty="0"/>
              <a:t> </a:t>
            </a:r>
            <a:r>
              <a:rPr lang="en-US" altLang="zh-Hans" dirty="0"/>
              <a:t>state</a:t>
            </a:r>
            <a:r>
              <a:rPr lang="zh-Hans" altLang="en-US" dirty="0"/>
              <a:t> </a:t>
            </a:r>
            <a:r>
              <a:rPr lang="en-US" altLang="zh-Hans" dirty="0"/>
              <a:t>of</a:t>
            </a:r>
            <a:r>
              <a:rPr lang="zh-Hans" altLang="en-US" dirty="0"/>
              <a:t> </a:t>
            </a:r>
            <a:r>
              <a:rPr lang="en-US" altLang="zh-Hans" dirty="0"/>
              <a:t>the</a:t>
            </a:r>
            <a:r>
              <a:rPr lang="zh-Hans" altLang="en-US" dirty="0"/>
              <a:t> </a:t>
            </a:r>
            <a:r>
              <a:rPr lang="en-US" altLang="zh-Hans" dirty="0"/>
              <a:t>system</a:t>
            </a:r>
            <a:r>
              <a:rPr lang="zh-Hans" altLang="en-US" dirty="0"/>
              <a:t> </a:t>
            </a:r>
            <a:r>
              <a:rPr lang="en-US" altLang="zh-Hans" dirty="0"/>
              <a:t>(e.g.</a:t>
            </a:r>
            <a:r>
              <a:rPr lang="zh-Hans" altLang="en-US" dirty="0"/>
              <a:t> </a:t>
            </a:r>
            <a:r>
              <a:rPr lang="en-US" altLang="zh-Hans" dirty="0"/>
              <a:t>number</a:t>
            </a:r>
            <a:r>
              <a:rPr lang="zh-Hans" altLang="en-US" dirty="0"/>
              <a:t> </a:t>
            </a:r>
            <a:r>
              <a:rPr lang="en-US" altLang="zh-Hans" dirty="0"/>
              <a:t>of</a:t>
            </a:r>
            <a:r>
              <a:rPr lang="zh-Hans" altLang="en-US" dirty="0"/>
              <a:t> </a:t>
            </a:r>
            <a:r>
              <a:rPr lang="en-US" altLang="zh-Hans" dirty="0"/>
              <a:t>motor</a:t>
            </a:r>
            <a:r>
              <a:rPr lang="zh-Hans" altLang="en-US" dirty="0"/>
              <a:t> </a:t>
            </a:r>
            <a:r>
              <a:rPr lang="en-US" altLang="zh-Hans" dirty="0"/>
              <a:t>neurons,</a:t>
            </a:r>
            <a:r>
              <a:rPr lang="zh-Hans" altLang="en-US" dirty="0"/>
              <a:t> </a:t>
            </a:r>
            <a:r>
              <a:rPr lang="en-US" altLang="zh-Hans" dirty="0"/>
              <a:t>or</a:t>
            </a:r>
            <a:r>
              <a:rPr lang="zh-Hans" altLang="en-US" dirty="0"/>
              <a:t> </a:t>
            </a:r>
            <a:r>
              <a:rPr lang="en-US" altLang="zh-Hans" dirty="0"/>
              <a:t>positions</a:t>
            </a:r>
            <a:r>
              <a:rPr lang="zh-Hans" altLang="en-US" dirty="0"/>
              <a:t> </a:t>
            </a:r>
            <a:r>
              <a:rPr lang="en-US" altLang="zh-Hans" dirty="0"/>
              <a:t>of</a:t>
            </a:r>
            <a:r>
              <a:rPr lang="zh-Hans" altLang="en-US" dirty="0"/>
              <a:t> </a:t>
            </a:r>
            <a:r>
              <a:rPr lang="en-US" altLang="zh-Hans" dirty="0"/>
              <a:t>all</a:t>
            </a:r>
            <a:r>
              <a:rPr lang="zh-Hans" altLang="en-US" dirty="0"/>
              <a:t> </a:t>
            </a:r>
            <a:r>
              <a:rPr lang="en-US" altLang="zh-Hans" dirty="0"/>
              <a:t>joints)</a:t>
            </a:r>
          </a:p>
          <a:p>
            <a:r>
              <a:rPr lang="en-US" altLang="zh-Hans" dirty="0"/>
              <a:t>How</a:t>
            </a:r>
            <a:r>
              <a:rPr lang="zh-Hans" altLang="en-US" dirty="0"/>
              <a:t> </a:t>
            </a:r>
            <a:r>
              <a:rPr lang="en-US" altLang="zh-Hans" dirty="0"/>
              <a:t>to</a:t>
            </a:r>
            <a:r>
              <a:rPr lang="zh-Hans" altLang="en-US" dirty="0"/>
              <a:t> </a:t>
            </a:r>
            <a:r>
              <a:rPr lang="en-US" altLang="zh-Hans" dirty="0"/>
              <a:t>control</a:t>
            </a:r>
            <a:r>
              <a:rPr lang="zh-Hans" altLang="en-US" dirty="0"/>
              <a:t> </a:t>
            </a:r>
            <a:r>
              <a:rPr lang="en-US" altLang="zh-Hans" dirty="0"/>
              <a:t>a</a:t>
            </a:r>
            <a:r>
              <a:rPr lang="zh-Hans" altLang="en-US" dirty="0"/>
              <a:t> </a:t>
            </a:r>
            <a:r>
              <a:rPr lang="en-US" altLang="zh-Hans" dirty="0"/>
              <a:t>system</a:t>
            </a:r>
            <a:r>
              <a:rPr lang="zh-Hans" altLang="en-US" dirty="0"/>
              <a:t> </a:t>
            </a:r>
            <a:r>
              <a:rPr lang="en-US" altLang="zh-Hans" dirty="0"/>
              <a:t>with</a:t>
            </a:r>
            <a:r>
              <a:rPr lang="zh-Hans" altLang="en-US" dirty="0"/>
              <a:t> </a:t>
            </a:r>
            <a:r>
              <a:rPr lang="en-US" altLang="zh-Hans" dirty="0"/>
              <a:t>many</a:t>
            </a:r>
            <a:r>
              <a:rPr lang="zh-Hans" altLang="en-US" dirty="0"/>
              <a:t> </a:t>
            </a:r>
            <a:r>
              <a:rPr lang="en-US" altLang="zh-Hans" dirty="0"/>
              <a:t>moving</a:t>
            </a:r>
            <a:r>
              <a:rPr lang="zh-Hans" altLang="en-US" dirty="0"/>
              <a:t> </a:t>
            </a:r>
            <a:r>
              <a:rPr lang="en-US" altLang="zh-Hans" dirty="0"/>
              <a:t>parts?</a:t>
            </a:r>
          </a:p>
          <a:p>
            <a:r>
              <a:rPr lang="en-US" altLang="zh-Hans" dirty="0"/>
              <a:t>The</a:t>
            </a:r>
            <a:r>
              <a:rPr lang="zh-Hans" altLang="en-US" dirty="0"/>
              <a:t> </a:t>
            </a:r>
            <a:r>
              <a:rPr lang="en-US" altLang="zh-Hans" dirty="0"/>
              <a:t>central</a:t>
            </a:r>
            <a:r>
              <a:rPr lang="zh-Hans" altLang="en-US" dirty="0"/>
              <a:t> </a:t>
            </a:r>
            <a:r>
              <a:rPr lang="en-US" altLang="zh-Hans" dirty="0"/>
              <a:t>executive</a:t>
            </a:r>
            <a:r>
              <a:rPr lang="zh-Hans" altLang="en-US" dirty="0"/>
              <a:t> </a:t>
            </a:r>
            <a:r>
              <a:rPr lang="en-US" altLang="zh-Hans" dirty="0"/>
              <a:t>cannot</a:t>
            </a:r>
            <a:r>
              <a:rPr lang="zh-Hans" altLang="en-US" dirty="0"/>
              <a:t> </a:t>
            </a:r>
            <a:r>
              <a:rPr lang="en-US" altLang="zh-Hans" dirty="0"/>
              <a:t>control</a:t>
            </a:r>
            <a:r>
              <a:rPr lang="zh-Hans" altLang="en-US" dirty="0"/>
              <a:t> </a:t>
            </a:r>
            <a:r>
              <a:rPr lang="en-US" altLang="zh-Hans" dirty="0"/>
              <a:t>them</a:t>
            </a:r>
            <a:r>
              <a:rPr lang="zh-Hans" altLang="en-US" dirty="0"/>
              <a:t> </a:t>
            </a:r>
            <a:r>
              <a:rPr lang="en-US" altLang="zh-Hans" dirty="0"/>
              <a:t>independently</a:t>
            </a:r>
          </a:p>
          <a:p>
            <a:r>
              <a:rPr lang="en-US" altLang="zh-Hans" dirty="0"/>
              <a:t>The</a:t>
            </a:r>
            <a:r>
              <a:rPr lang="zh-Hans" altLang="en-US" dirty="0"/>
              <a:t> </a:t>
            </a:r>
            <a:r>
              <a:rPr lang="en-US" altLang="zh-Hans" dirty="0"/>
              <a:t>same</a:t>
            </a:r>
            <a:r>
              <a:rPr lang="zh-Hans" altLang="en-US" dirty="0"/>
              <a:t> </a:t>
            </a:r>
            <a:r>
              <a:rPr lang="en-US" altLang="zh-Hans" dirty="0"/>
              <a:t>task</a:t>
            </a:r>
            <a:r>
              <a:rPr lang="zh-Hans" altLang="en-US" dirty="0"/>
              <a:t> </a:t>
            </a:r>
            <a:r>
              <a:rPr lang="en-US" altLang="zh-Hans" dirty="0"/>
              <a:t>goal</a:t>
            </a:r>
            <a:r>
              <a:rPr lang="zh-Hans" altLang="en-US" dirty="0"/>
              <a:t> </a:t>
            </a:r>
            <a:r>
              <a:rPr lang="en-US" altLang="zh-Hans" dirty="0"/>
              <a:t>can</a:t>
            </a:r>
            <a:r>
              <a:rPr lang="zh-Hans" altLang="en-US" dirty="0"/>
              <a:t> </a:t>
            </a:r>
            <a:r>
              <a:rPr lang="en-US" altLang="zh-Hans" dirty="0"/>
              <a:t>be</a:t>
            </a:r>
            <a:r>
              <a:rPr lang="zh-Hans" altLang="en-US" dirty="0"/>
              <a:t> </a:t>
            </a:r>
            <a:r>
              <a:rPr lang="en-US" altLang="zh-Hans" dirty="0"/>
              <a:t>achieved</a:t>
            </a:r>
            <a:r>
              <a:rPr lang="zh-Hans" altLang="en-US" dirty="0"/>
              <a:t> </a:t>
            </a:r>
            <a:r>
              <a:rPr lang="en-US" altLang="zh-Hans" dirty="0"/>
              <a:t>by</a:t>
            </a:r>
            <a:r>
              <a:rPr lang="zh-Hans" altLang="en-US" dirty="0"/>
              <a:t> </a:t>
            </a:r>
            <a:r>
              <a:rPr lang="en-US" altLang="zh-Hans" dirty="0"/>
              <a:t>different</a:t>
            </a:r>
            <a:r>
              <a:rPr lang="zh-Hans" altLang="en-US" dirty="0"/>
              <a:t> </a:t>
            </a:r>
            <a:r>
              <a:rPr lang="en-US" altLang="zh-Hans" dirty="0"/>
              <a:t>movements…even</a:t>
            </a:r>
            <a:r>
              <a:rPr lang="zh-Hans" altLang="en-US" dirty="0"/>
              <a:t> </a:t>
            </a:r>
            <a:r>
              <a:rPr lang="en-US" altLang="zh-Hans" dirty="0"/>
              <a:t>more</a:t>
            </a:r>
            <a:r>
              <a:rPr lang="zh-Hans" altLang="en-US" dirty="0"/>
              <a:t> </a:t>
            </a:r>
            <a:r>
              <a:rPr lang="en-US" altLang="zh-Hans" dirty="0"/>
              <a:t>DFs.</a:t>
            </a:r>
            <a:r>
              <a:rPr lang="zh-Hans" altLang="en-US" dirty="0"/>
              <a:t> </a:t>
            </a:r>
            <a:endParaRPr lang="en-US" altLang="zh-Hans" dirty="0"/>
          </a:p>
          <a:p>
            <a:pPr lvl="1"/>
            <a:r>
              <a:rPr lang="en-US" altLang="zh-Hans" dirty="0"/>
              <a:t>How</a:t>
            </a:r>
            <a:r>
              <a:rPr lang="zh-Hans" altLang="en-US" dirty="0"/>
              <a:t> </a:t>
            </a:r>
            <a:r>
              <a:rPr lang="en-US" altLang="zh-Hans" dirty="0"/>
              <a:t>to</a:t>
            </a:r>
            <a:r>
              <a:rPr lang="zh-Hans" altLang="en-US" dirty="0"/>
              <a:t> </a:t>
            </a:r>
            <a:r>
              <a:rPr lang="en-US" altLang="zh-Hans" dirty="0"/>
              <a:t>constrain</a:t>
            </a:r>
            <a:r>
              <a:rPr lang="zh-Hans" altLang="en-US" dirty="0"/>
              <a:t> </a:t>
            </a:r>
            <a:r>
              <a:rPr lang="en-US" altLang="zh-Hans" dirty="0"/>
              <a:t>them</a:t>
            </a:r>
            <a:r>
              <a:rPr lang="zh-Hans" altLang="en-US" dirty="0"/>
              <a:t> </a:t>
            </a:r>
            <a:r>
              <a:rPr lang="en-US" altLang="zh-Hans" dirty="0"/>
              <a:t>to</a:t>
            </a:r>
            <a:r>
              <a:rPr lang="zh-Hans" altLang="en-US" dirty="0"/>
              <a:t> </a:t>
            </a:r>
            <a:r>
              <a:rPr lang="en-US" altLang="zh-Hans" dirty="0"/>
              <a:t>yield</a:t>
            </a:r>
            <a:r>
              <a:rPr lang="zh-Hans" altLang="en-US" dirty="0"/>
              <a:t> </a:t>
            </a:r>
            <a:r>
              <a:rPr lang="en-US" altLang="zh-Hans" dirty="0"/>
              <a:t>a</a:t>
            </a:r>
            <a:r>
              <a:rPr lang="zh-Hans" altLang="en-US" dirty="0"/>
              <a:t> </a:t>
            </a:r>
            <a:r>
              <a:rPr lang="en-US" altLang="zh-Hans" dirty="0"/>
              <a:t>unique</a:t>
            </a:r>
            <a:r>
              <a:rPr lang="zh-Hans" altLang="en-US" dirty="0"/>
              <a:t> </a:t>
            </a:r>
            <a:r>
              <a:rPr lang="en-US" altLang="zh-Hans" dirty="0"/>
              <a:t>movement?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34989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DF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4424" y="2293937"/>
            <a:ext cx="8029576" cy="3670767"/>
          </a:xfrm>
        </p:spPr>
        <p:txBody>
          <a:bodyPr/>
          <a:lstStyle/>
          <a:p>
            <a:r>
              <a:rPr lang="en-US" dirty="0"/>
              <a:t>Say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brain</a:t>
            </a:r>
            <a:r>
              <a:rPr lang="zh-CN" altLang="en-US" dirty="0"/>
              <a:t> </a:t>
            </a:r>
            <a:r>
              <a:rPr lang="en-US" altLang="zh-CN" dirty="0"/>
              <a:t>sends</a:t>
            </a:r>
            <a:r>
              <a:rPr lang="zh-CN" altLang="en-US" dirty="0"/>
              <a:t> </a:t>
            </a:r>
            <a:r>
              <a:rPr lang="en-US" altLang="zh-CN" dirty="0"/>
              <a:t>motor</a:t>
            </a:r>
            <a:r>
              <a:rPr lang="zh-CN" altLang="en-US" dirty="0"/>
              <a:t> </a:t>
            </a:r>
            <a:r>
              <a:rPr lang="en-US" altLang="zh-CN" dirty="0"/>
              <a:t>commands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“movement</a:t>
            </a:r>
            <a:r>
              <a:rPr lang="zh-CN" altLang="en-US" dirty="0"/>
              <a:t> </a:t>
            </a:r>
            <a:r>
              <a:rPr lang="en-US" altLang="zh-CN" dirty="0"/>
              <a:t>units”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an</a:t>
            </a:r>
            <a:r>
              <a:rPr lang="zh-CN" altLang="en-US" dirty="0"/>
              <a:t> </a:t>
            </a:r>
            <a:r>
              <a:rPr lang="en-US" altLang="zh-CN" dirty="0"/>
              <a:t>arm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perform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reaching</a:t>
            </a:r>
            <a:r>
              <a:rPr lang="zh-CN" altLang="en-US" dirty="0"/>
              <a:t> </a:t>
            </a:r>
            <a:r>
              <a:rPr lang="en-US" altLang="zh-CN" dirty="0"/>
              <a:t>task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4231849"/>
              </p:ext>
            </p:extLst>
          </p:nvPr>
        </p:nvGraphicFramePr>
        <p:xfrm>
          <a:off x="127000" y="3094991"/>
          <a:ext cx="4238625" cy="3667760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2143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95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Movement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unit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DF’s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Motor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neurons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~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2600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Muscles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Total: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26</a:t>
                      </a:r>
                    </a:p>
                    <a:p>
                      <a:r>
                        <a:rPr lang="en-US" dirty="0"/>
                        <a:t>Shoulder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=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10</a:t>
                      </a:r>
                    </a:p>
                    <a:p>
                      <a:r>
                        <a:rPr lang="en-US" dirty="0"/>
                        <a:t>Elbow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=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6</a:t>
                      </a:r>
                    </a:p>
                    <a:p>
                      <a:r>
                        <a:rPr lang="en-US" altLang="zh-CN" dirty="0"/>
                        <a:t>Wrist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=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6</a:t>
                      </a:r>
                    </a:p>
                    <a:p>
                      <a:r>
                        <a:rPr lang="en-US" dirty="0"/>
                        <a:t>Radial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ulnar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=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4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Joint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Total: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7</a:t>
                      </a:r>
                    </a:p>
                    <a:p>
                      <a:r>
                        <a:rPr lang="en-US" dirty="0"/>
                        <a:t>Shoulder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=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3</a:t>
                      </a:r>
                    </a:p>
                    <a:p>
                      <a:r>
                        <a:rPr lang="en-US" dirty="0"/>
                        <a:t>Elbow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=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1</a:t>
                      </a:r>
                    </a:p>
                    <a:p>
                      <a:r>
                        <a:rPr lang="en-US" dirty="0"/>
                        <a:t>Radial</a:t>
                      </a:r>
                      <a:r>
                        <a:rPr lang="zh-CN" altLang="zh-CN" dirty="0"/>
                        <a:t>-</a:t>
                      </a:r>
                      <a:r>
                        <a:rPr lang="en-US" altLang="zh-CN" dirty="0"/>
                        <a:t>ulnar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=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1</a:t>
                      </a:r>
                    </a:p>
                    <a:p>
                      <a:r>
                        <a:rPr lang="en-US" dirty="0"/>
                        <a:t>Wrist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=2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5694" y="2992269"/>
            <a:ext cx="4269206" cy="297243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5667085-F2DD-8D41-90E5-2774F2170E7B}"/>
              </a:ext>
            </a:extLst>
          </p:cNvPr>
          <p:cNvSpPr/>
          <p:nvPr/>
        </p:nvSpPr>
        <p:spPr>
          <a:xfrm>
            <a:off x="4455693" y="5934670"/>
            <a:ext cx="4359275" cy="923330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r>
              <a:rPr lang="en-US" altLang="zh-Hans" dirty="0"/>
              <a:t>The</a:t>
            </a:r>
            <a:r>
              <a:rPr lang="zh-Hans" altLang="en-US" dirty="0"/>
              <a:t> </a:t>
            </a:r>
            <a:r>
              <a:rPr lang="en-US" altLang="zh-Hans" dirty="0"/>
              <a:t>burden</a:t>
            </a:r>
            <a:r>
              <a:rPr lang="zh-Hans" altLang="en-US" dirty="0"/>
              <a:t> </a:t>
            </a:r>
            <a:r>
              <a:rPr lang="en-US" altLang="zh-Hans" dirty="0"/>
              <a:t>on</a:t>
            </a:r>
            <a:r>
              <a:rPr lang="zh-Hans" altLang="en-US" dirty="0"/>
              <a:t> </a:t>
            </a:r>
            <a:r>
              <a:rPr lang="en-US" altLang="zh-Hans" dirty="0"/>
              <a:t>the</a:t>
            </a:r>
            <a:r>
              <a:rPr lang="zh-Hans" altLang="en-US" dirty="0"/>
              <a:t> </a:t>
            </a:r>
            <a:r>
              <a:rPr lang="en-US" altLang="zh-Hans" dirty="0"/>
              <a:t>central</a:t>
            </a:r>
            <a:r>
              <a:rPr lang="zh-Hans" altLang="en-US" dirty="0"/>
              <a:t> </a:t>
            </a:r>
            <a:r>
              <a:rPr lang="en-US" altLang="zh-Hans" dirty="0"/>
              <a:t>executive</a:t>
            </a:r>
            <a:r>
              <a:rPr lang="zh-Hans" altLang="en-US" dirty="0"/>
              <a:t> </a:t>
            </a:r>
            <a:r>
              <a:rPr lang="en-US" altLang="zh-Hans" dirty="0"/>
              <a:t>increases</a:t>
            </a:r>
            <a:r>
              <a:rPr lang="zh-Hans" altLang="en-US" dirty="0"/>
              <a:t> </a:t>
            </a:r>
            <a:r>
              <a:rPr lang="en-US" altLang="zh-Hans" dirty="0"/>
              <a:t>exponentially</a:t>
            </a:r>
            <a:r>
              <a:rPr lang="zh-Hans" altLang="en-US" dirty="0"/>
              <a:t> </a:t>
            </a:r>
            <a:r>
              <a:rPr lang="en-US" altLang="zh-Hans" dirty="0"/>
              <a:t>because</a:t>
            </a:r>
            <a:r>
              <a:rPr lang="zh-Hans" altLang="en-US" dirty="0"/>
              <a:t> </a:t>
            </a:r>
            <a:r>
              <a:rPr lang="en-US" altLang="zh-Hans" dirty="0"/>
              <a:t>the</a:t>
            </a:r>
            <a:r>
              <a:rPr lang="zh-Hans" altLang="en-US" dirty="0"/>
              <a:t> </a:t>
            </a:r>
            <a:r>
              <a:rPr lang="en-US" altLang="zh-Hans" dirty="0"/>
              <a:t>DF’s</a:t>
            </a:r>
            <a:r>
              <a:rPr lang="zh-Hans" altLang="en-US" dirty="0"/>
              <a:t> </a:t>
            </a:r>
            <a:r>
              <a:rPr lang="en-US" altLang="zh-Hans" dirty="0"/>
              <a:t>interact!!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9253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Berstein’s</a:t>
            </a:r>
            <a:r>
              <a:rPr lang="en-US" dirty="0"/>
              <a:t> solution: Synergy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6547" y="3000009"/>
            <a:ext cx="6008444" cy="3670767"/>
          </a:xfrm>
        </p:spPr>
        <p:txBody>
          <a:bodyPr/>
          <a:lstStyle/>
          <a:p>
            <a:r>
              <a:rPr lang="en-US" dirty="0"/>
              <a:t>How to control a system with many DF’s?</a:t>
            </a:r>
          </a:p>
          <a:p>
            <a:pPr lvl="1"/>
            <a:r>
              <a:rPr lang="en-US" dirty="0"/>
              <a:t>Coupling – couple low-level DFs to form automatisms</a:t>
            </a:r>
          </a:p>
          <a:p>
            <a:r>
              <a:rPr lang="en-US" altLang="zh-CN" dirty="0"/>
              <a:t>“Synergy”</a:t>
            </a:r>
            <a:r>
              <a:rPr lang="zh-CN" altLang="en-US" dirty="0"/>
              <a:t>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4991" y="2672861"/>
            <a:ext cx="2076449" cy="3833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8762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Automatism ex</a:t>
            </a:r>
            <a:r>
              <a:rPr lang="en-US" altLang="zh-CN" dirty="0"/>
              <a:t>ample</a:t>
            </a:r>
            <a:r>
              <a:rPr lang="en-US" dirty="0"/>
              <a:t>: “lower level” performance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55" y="2208701"/>
            <a:ext cx="4750045" cy="3670767"/>
          </a:xfrm>
        </p:spPr>
        <p:txBody>
          <a:bodyPr/>
          <a:lstStyle/>
          <a:p>
            <a:r>
              <a:rPr lang="en-US" dirty="0"/>
              <a:t>Brown (1911): </a:t>
            </a:r>
          </a:p>
          <a:p>
            <a:pPr lvl="1"/>
            <a:r>
              <a:rPr lang="en-US" dirty="0" err="1"/>
              <a:t>Decerebrate</a:t>
            </a:r>
            <a:r>
              <a:rPr lang="en-US" dirty="0"/>
              <a:t> a cat. Put cat on a moving treadmill. Cat “walked”.</a:t>
            </a:r>
          </a:p>
          <a:p>
            <a:pPr lvl="1"/>
            <a:r>
              <a:rPr lang="en-US" dirty="0"/>
              <a:t>Stimulate brain stem. Increased walking speed, gait transition appeared.</a:t>
            </a:r>
          </a:p>
          <a:p>
            <a:r>
              <a:rPr lang="en-US" dirty="0"/>
              <a:t>Gait control is not in the cerebral cortex… lower level… spinal cord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5507" y="3657600"/>
            <a:ext cx="4343400" cy="228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5507" y="2144569"/>
            <a:ext cx="4391025" cy="10858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4465" y="5136906"/>
            <a:ext cx="2933700" cy="131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2011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Automatism ex</a:t>
            </a:r>
            <a:r>
              <a:rPr lang="en-US" altLang="zh-CN" dirty="0"/>
              <a:t>ample</a:t>
            </a:r>
            <a:r>
              <a:rPr lang="en-US" dirty="0"/>
              <a:t> 2: compensation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8240" y="2235077"/>
            <a:ext cx="7642714" cy="3670767"/>
          </a:xfrm>
        </p:spPr>
        <p:txBody>
          <a:bodyPr/>
          <a:lstStyle/>
          <a:p>
            <a:r>
              <a:rPr lang="en-US" dirty="0" err="1"/>
              <a:t>Gracco</a:t>
            </a:r>
            <a:r>
              <a:rPr lang="en-US" dirty="0"/>
              <a:t> &amp; Abs (1985): </a:t>
            </a:r>
          </a:p>
          <a:p>
            <a:pPr lvl="1"/>
            <a:r>
              <a:rPr lang="en-US" dirty="0"/>
              <a:t>While saying “aba”, </a:t>
            </a:r>
            <a:r>
              <a:rPr lang="en-US" altLang="zh-CN" dirty="0"/>
              <a:t>p</a:t>
            </a:r>
            <a:r>
              <a:rPr lang="en-US" dirty="0"/>
              <a:t>erturb lower lip, upper lip quickly (50ms) adapts to complete the sound.</a:t>
            </a:r>
          </a:p>
          <a:p>
            <a:pPr lvl="1"/>
            <a:r>
              <a:rPr lang="en-US" dirty="0"/>
              <a:t>Coupling DFs to achieve the functional goal.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5977" y="3660237"/>
            <a:ext cx="2353686" cy="28867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0507" y="3735645"/>
            <a:ext cx="2590433" cy="2811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5117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does coordination or synergy form?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Hypothesis 1: the central executive</a:t>
            </a:r>
          </a:p>
          <a:p>
            <a:pPr lvl="1"/>
            <a:r>
              <a:rPr lang="en-US" dirty="0"/>
              <a:t>There exist some action plan, motor program or central (=neural) pattern generators (CPG) that are known to and controlled by the central executive. </a:t>
            </a:r>
          </a:p>
          <a:p>
            <a:r>
              <a:rPr lang="en-US" dirty="0"/>
              <a:t>Hypothesis 2: self-organization, emergent behavior</a:t>
            </a:r>
          </a:p>
          <a:p>
            <a:pPr lvl="1"/>
            <a:r>
              <a:rPr lang="en-US" dirty="0"/>
              <a:t>Organizations emerge (with no prior rules) from processes of pattern formation</a:t>
            </a:r>
          </a:p>
        </p:txBody>
      </p:sp>
    </p:spTree>
    <p:extLst>
      <p:ext uri="{BB962C8B-B14F-4D97-AF65-F5344CB8AC3E}">
        <p14:creationId xmlns:p14="http://schemas.microsoft.com/office/powerpoint/2010/main" val="14927533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52361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CCV problem in movement control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4423" y="2301874"/>
            <a:ext cx="7799389" cy="4556125"/>
          </a:xfrm>
        </p:spPr>
        <p:txBody>
          <a:bodyPr>
            <a:normAutofit/>
          </a:bodyPr>
          <a:lstStyle/>
          <a:p>
            <a:r>
              <a:rPr lang="en-US" altLang="zh-CN" dirty="0"/>
              <a:t>(1) </a:t>
            </a:r>
            <a:r>
              <a:rPr lang="en-US" altLang="zh-CN" dirty="0">
                <a:solidFill>
                  <a:srgbClr val="FF0000"/>
                </a:solidFill>
              </a:rPr>
              <a:t>Indeterminacy</a:t>
            </a:r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lang="en-US" altLang="zh-CN" dirty="0"/>
              <a:t>m</a:t>
            </a:r>
            <a:r>
              <a:rPr lang="en-US" dirty="0"/>
              <a:t>ovement</a:t>
            </a:r>
            <a:r>
              <a:rPr lang="zh-CN" altLang="en-US" dirty="0"/>
              <a:t> </a:t>
            </a:r>
            <a:r>
              <a:rPr lang="en-US" altLang="zh-CN" dirty="0"/>
              <a:t>control</a:t>
            </a:r>
            <a:r>
              <a:rPr lang="zh-CN" altLang="en-US" dirty="0"/>
              <a:t> </a:t>
            </a:r>
            <a:r>
              <a:rPr lang="en-US" altLang="zh-CN" dirty="0"/>
              <a:t>involves</a:t>
            </a:r>
            <a:r>
              <a:rPr lang="zh-CN" altLang="en-US" dirty="0"/>
              <a:t> </a:t>
            </a:r>
            <a:r>
              <a:rPr lang="en-US" altLang="zh-CN" dirty="0"/>
              <a:t>kinematics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dynamics.</a:t>
            </a:r>
            <a:r>
              <a:rPr lang="zh-CN" altLang="en-US" dirty="0"/>
              <a:t> </a:t>
            </a:r>
            <a:r>
              <a:rPr lang="en-US" altLang="zh-CN" dirty="0"/>
              <a:t>If</a:t>
            </a:r>
            <a:r>
              <a:rPr lang="zh-CN" altLang="en-US" dirty="0"/>
              <a:t> </a:t>
            </a:r>
            <a:r>
              <a:rPr lang="en-US" altLang="zh-CN" dirty="0"/>
              <a:t>movements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dirty="0"/>
              <a:t>controlled</a:t>
            </a:r>
            <a:r>
              <a:rPr lang="zh-CN" altLang="en-US" dirty="0"/>
              <a:t> </a:t>
            </a:r>
            <a:r>
              <a:rPr lang="en-US" altLang="zh-CN" dirty="0"/>
              <a:t>open-loop</a:t>
            </a:r>
            <a:r>
              <a:rPr lang="zh-CN" altLang="en-US" dirty="0"/>
              <a:t> </a:t>
            </a:r>
            <a:r>
              <a:rPr lang="en-US" altLang="zh-CN" dirty="0"/>
              <a:t>(pre-planned)</a:t>
            </a:r>
            <a:r>
              <a:rPr lang="zh-CN" altLang="en-US" dirty="0"/>
              <a:t>, </a:t>
            </a:r>
            <a:r>
              <a:rPr lang="en-US" altLang="zh-CN" dirty="0"/>
              <a:t>then</a:t>
            </a:r>
            <a:r>
              <a:rPr lang="zh-CN" altLang="en-US" dirty="0"/>
              <a:t> </a:t>
            </a:r>
            <a:r>
              <a:rPr lang="en-US" altLang="zh-CN" dirty="0"/>
              <a:t>the CNS has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know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movement</a:t>
            </a:r>
            <a:r>
              <a:rPr lang="zh-CN" altLang="en-US" dirty="0"/>
              <a:t> </a:t>
            </a:r>
            <a:r>
              <a:rPr lang="en-US" altLang="zh-CN" dirty="0"/>
              <a:t>goal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uses:</a:t>
            </a:r>
          </a:p>
          <a:p>
            <a:pPr lvl="1"/>
            <a:r>
              <a:rPr lang="en-US" altLang="zh-CN" dirty="0"/>
              <a:t>Inversed</a:t>
            </a:r>
            <a:r>
              <a:rPr lang="zh-CN" altLang="en-US" dirty="0"/>
              <a:t> </a:t>
            </a:r>
            <a:r>
              <a:rPr lang="en-US" altLang="zh-CN" dirty="0"/>
              <a:t>kinematics: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brain</a:t>
            </a:r>
            <a:r>
              <a:rPr lang="zh-CN" altLang="en-US" dirty="0"/>
              <a:t> </a:t>
            </a:r>
            <a:r>
              <a:rPr lang="en-US" altLang="zh-CN" dirty="0"/>
              <a:t>first</a:t>
            </a:r>
            <a:r>
              <a:rPr lang="zh-CN" altLang="en-US" dirty="0"/>
              <a:t> </a:t>
            </a:r>
            <a:r>
              <a:rPr lang="en-US" altLang="zh-CN" dirty="0"/>
              <a:t>plans</a:t>
            </a:r>
            <a:r>
              <a:rPr lang="zh-CN" altLang="en-US" dirty="0"/>
              <a:t> </a:t>
            </a:r>
            <a:r>
              <a:rPr lang="en-US" altLang="zh-CN" dirty="0"/>
              <a:t>out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desired</a:t>
            </a:r>
            <a:r>
              <a:rPr lang="zh-CN" altLang="en-US" dirty="0"/>
              <a:t> </a:t>
            </a:r>
            <a:r>
              <a:rPr lang="en-US" altLang="zh-CN" dirty="0"/>
              <a:t>trajectory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hand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limb</a:t>
            </a:r>
            <a:r>
              <a:rPr lang="zh-CN" altLang="en-US" dirty="0"/>
              <a:t> </a:t>
            </a:r>
            <a:r>
              <a:rPr lang="en-US" altLang="zh-CN" dirty="0"/>
              <a:t>geometry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then</a:t>
            </a:r>
            <a:r>
              <a:rPr lang="zh-CN" altLang="en-US" dirty="0"/>
              <a:t> </a:t>
            </a:r>
            <a:r>
              <a:rPr lang="en-US" altLang="zh-CN" dirty="0"/>
              <a:t>computes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joint</a:t>
            </a:r>
            <a:r>
              <a:rPr lang="zh-CN" altLang="en-US" dirty="0"/>
              <a:t> </a:t>
            </a:r>
            <a:r>
              <a:rPr lang="en-US" altLang="zh-CN" dirty="0"/>
              <a:t>trajectory</a:t>
            </a:r>
          </a:p>
          <a:p>
            <a:pPr lvl="1"/>
            <a:r>
              <a:rPr lang="en-US" altLang="zh-CN" dirty="0"/>
              <a:t>Inversed</a:t>
            </a:r>
            <a:r>
              <a:rPr lang="zh-CN" altLang="en-US" dirty="0"/>
              <a:t> </a:t>
            </a:r>
            <a:r>
              <a:rPr lang="en-US" altLang="zh-CN" dirty="0"/>
              <a:t>dynamics:</a:t>
            </a:r>
            <a:r>
              <a:rPr lang="zh-CN" altLang="en-US" dirty="0"/>
              <a:t> </a:t>
            </a:r>
            <a:r>
              <a:rPr lang="en-US" altLang="zh-CN" dirty="0"/>
              <a:t>given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desired</a:t>
            </a:r>
            <a:r>
              <a:rPr lang="zh-CN" altLang="en-US" dirty="0"/>
              <a:t> </a:t>
            </a:r>
            <a:r>
              <a:rPr lang="en-US" altLang="zh-CN" dirty="0"/>
              <a:t>joint</a:t>
            </a:r>
            <a:r>
              <a:rPr lang="zh-CN" altLang="en-US" dirty="0"/>
              <a:t> </a:t>
            </a:r>
            <a:r>
              <a:rPr lang="en-US" altLang="zh-CN" dirty="0"/>
              <a:t>trajectories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limb</a:t>
            </a:r>
            <a:r>
              <a:rPr lang="zh-CN" altLang="en-US" dirty="0"/>
              <a:t> </a:t>
            </a:r>
            <a:r>
              <a:rPr lang="en-US" altLang="zh-CN" dirty="0"/>
              <a:t>dynamics</a:t>
            </a:r>
            <a:r>
              <a:rPr lang="zh-CN" altLang="en-US" dirty="0"/>
              <a:t> </a:t>
            </a:r>
            <a:r>
              <a:rPr lang="en-US" altLang="zh-CN" dirty="0"/>
              <a:t>(e.g.</a:t>
            </a:r>
            <a:r>
              <a:rPr lang="zh-CN" altLang="en-US" dirty="0"/>
              <a:t> </a:t>
            </a:r>
            <a:r>
              <a:rPr lang="en-US" altLang="zh-CN" dirty="0"/>
              <a:t>inertias),</a:t>
            </a:r>
            <a:r>
              <a:rPr lang="zh-CN" altLang="en-US" dirty="0"/>
              <a:t> </a:t>
            </a:r>
            <a:r>
              <a:rPr lang="en-US" altLang="zh-CN" dirty="0"/>
              <a:t>compute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joint</a:t>
            </a:r>
            <a:r>
              <a:rPr lang="zh-CN" altLang="en-US" dirty="0"/>
              <a:t> </a:t>
            </a:r>
            <a:r>
              <a:rPr lang="en-US" altLang="zh-CN" dirty="0"/>
              <a:t>torques</a:t>
            </a:r>
          </a:p>
          <a:p>
            <a:pPr lvl="1"/>
            <a:r>
              <a:rPr lang="en-US" altLang="zh-CN" dirty="0"/>
              <a:t>Adaptability: What</a:t>
            </a:r>
            <a:r>
              <a:rPr lang="zh-CN" altLang="en-US" dirty="0"/>
              <a:t> </a:t>
            </a:r>
            <a:r>
              <a:rPr lang="en-US" altLang="zh-CN" dirty="0"/>
              <a:t>happens</a:t>
            </a:r>
            <a:r>
              <a:rPr lang="zh-CN" altLang="en-US" dirty="0"/>
              <a:t> </a:t>
            </a:r>
            <a:r>
              <a:rPr lang="en-US" altLang="zh-CN" dirty="0"/>
              <a:t>when</a:t>
            </a:r>
            <a:r>
              <a:rPr lang="zh-CN" altLang="en-US" dirty="0"/>
              <a:t> </a:t>
            </a:r>
            <a:r>
              <a:rPr lang="en-US" altLang="zh-CN" dirty="0"/>
              <a:t>there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sudden</a:t>
            </a:r>
            <a:r>
              <a:rPr lang="zh-CN" altLang="en-US" dirty="0"/>
              <a:t> </a:t>
            </a:r>
            <a:r>
              <a:rPr lang="en-US" altLang="zh-CN" dirty="0"/>
              <a:t>change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environment?</a:t>
            </a:r>
          </a:p>
        </p:txBody>
      </p:sp>
      <p:sp>
        <p:nvSpPr>
          <p:cNvPr id="4" name="Line Callout 1 3"/>
          <p:cNvSpPr/>
          <p:nvPr/>
        </p:nvSpPr>
        <p:spPr>
          <a:xfrm>
            <a:off x="3698874" y="238125"/>
            <a:ext cx="2365375" cy="1603375"/>
          </a:xfrm>
          <a:prstGeom prst="borderCallout1">
            <a:avLst>
              <a:gd name="adj1" fmla="val 104187"/>
              <a:gd name="adj2" fmla="val 71206"/>
              <a:gd name="adj3" fmla="val 132148"/>
              <a:gd name="adj4" fmla="val 88461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60325" lvl="1"/>
            <a:r>
              <a:rPr lang="en-US" dirty="0">
                <a:solidFill>
                  <a:srgbClr val="000000"/>
                </a:solidFill>
              </a:rPr>
              <a:t>Kinematics</a:t>
            </a:r>
            <a:r>
              <a:rPr lang="en-US" altLang="zh-CN" dirty="0">
                <a:solidFill>
                  <a:srgbClr val="000000"/>
                </a:solidFill>
              </a:rPr>
              <a:t>:</a:t>
            </a:r>
            <a:r>
              <a:rPr lang="zh-CN" altLang="en-US" dirty="0">
                <a:solidFill>
                  <a:srgbClr val="000000"/>
                </a:solidFill>
              </a:rPr>
              <a:t> </a:t>
            </a:r>
            <a:r>
              <a:rPr lang="en-US" altLang="zh-CN" dirty="0">
                <a:solidFill>
                  <a:srgbClr val="000000"/>
                </a:solidFill>
              </a:rPr>
              <a:t>position,</a:t>
            </a:r>
            <a:r>
              <a:rPr lang="zh-CN" altLang="en-US" dirty="0">
                <a:solidFill>
                  <a:srgbClr val="000000"/>
                </a:solidFill>
              </a:rPr>
              <a:t> </a:t>
            </a:r>
            <a:r>
              <a:rPr lang="en-US" altLang="zh-CN" dirty="0">
                <a:solidFill>
                  <a:srgbClr val="000000"/>
                </a:solidFill>
              </a:rPr>
              <a:t>velocity,</a:t>
            </a:r>
            <a:r>
              <a:rPr lang="zh-CN" altLang="en-US" dirty="0">
                <a:solidFill>
                  <a:srgbClr val="000000"/>
                </a:solidFill>
              </a:rPr>
              <a:t> </a:t>
            </a:r>
            <a:r>
              <a:rPr lang="en-US" altLang="zh-CN" dirty="0">
                <a:solidFill>
                  <a:srgbClr val="000000"/>
                </a:solidFill>
              </a:rPr>
              <a:t>acceleration,</a:t>
            </a:r>
            <a:r>
              <a:rPr lang="zh-CN" altLang="en-US" dirty="0">
                <a:solidFill>
                  <a:srgbClr val="000000"/>
                </a:solidFill>
              </a:rPr>
              <a:t> </a:t>
            </a:r>
            <a:r>
              <a:rPr lang="en-US" altLang="zh-CN" dirty="0">
                <a:solidFill>
                  <a:srgbClr val="000000"/>
                </a:solidFill>
              </a:rPr>
              <a:t>path</a:t>
            </a:r>
            <a:r>
              <a:rPr lang="zh-CN" altLang="en-US" dirty="0">
                <a:solidFill>
                  <a:srgbClr val="000000"/>
                </a:solidFill>
              </a:rPr>
              <a:t> </a:t>
            </a:r>
            <a:r>
              <a:rPr lang="en-US" altLang="zh-CN" dirty="0">
                <a:solidFill>
                  <a:srgbClr val="000000"/>
                </a:solidFill>
              </a:rPr>
              <a:t>trajectory…</a:t>
            </a:r>
          </a:p>
        </p:txBody>
      </p:sp>
      <p:sp>
        <p:nvSpPr>
          <p:cNvPr id="5" name="Line Callout 1 4"/>
          <p:cNvSpPr/>
          <p:nvPr/>
        </p:nvSpPr>
        <p:spPr>
          <a:xfrm>
            <a:off x="6548438" y="269875"/>
            <a:ext cx="2365375" cy="1095375"/>
          </a:xfrm>
          <a:prstGeom prst="borderCallout1">
            <a:avLst>
              <a:gd name="adj1" fmla="val 104187"/>
              <a:gd name="adj2" fmla="val 71206"/>
              <a:gd name="adj3" fmla="val 194008"/>
              <a:gd name="adj4" fmla="val 62958"/>
            </a:avLst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60325" lvl="1"/>
            <a:r>
              <a:rPr lang="en-US" dirty="0"/>
              <a:t>Dynamics</a:t>
            </a:r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lang="en-US" altLang="zh-CN" dirty="0"/>
              <a:t>force,</a:t>
            </a:r>
            <a:r>
              <a:rPr lang="zh-CN" altLang="en-US" dirty="0"/>
              <a:t> </a:t>
            </a:r>
            <a:r>
              <a:rPr lang="en-US" altLang="zh-CN" dirty="0"/>
              <a:t>mass,</a:t>
            </a:r>
            <a:r>
              <a:rPr lang="zh-CN" altLang="en-US" dirty="0"/>
              <a:t> </a:t>
            </a:r>
            <a:r>
              <a:rPr lang="en-US" altLang="zh-CN" dirty="0"/>
              <a:t>inertia…</a:t>
            </a:r>
          </a:p>
          <a:p>
            <a:pPr marL="60325" lvl="1"/>
            <a:endParaRPr lang="en-US" altLang="zh-CN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573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CCV problem in movement control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794125" y="2373312"/>
            <a:ext cx="5086351" cy="3952875"/>
            <a:chOff x="2070100" y="2270124"/>
            <a:chExt cx="5086351" cy="395287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t="31534"/>
            <a:stretch/>
          </p:blipFill>
          <p:spPr>
            <a:xfrm>
              <a:off x="2070100" y="2397124"/>
              <a:ext cx="4991100" cy="3825875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 rot="5400000">
              <a:off x="5540374" y="2890837"/>
              <a:ext cx="1711328" cy="13303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  <a:scene3d>
              <a:camera prst="obliqueTopRight"/>
              <a:lightRig rig="threePt" dir="tl"/>
            </a:scene3d>
            <a:sp3d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3371851" y="2270124"/>
              <a:ext cx="3784600" cy="11588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  <a:scene3d>
              <a:camera prst="obliqueTopRight"/>
              <a:lightRig rig="threePt" dir="tl"/>
            </a:scene3d>
            <a:sp3d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6700"/>
                  </a:solidFill>
                </a:rPr>
                <a:t>Muscle</a:t>
              </a:r>
              <a:r>
                <a:rPr lang="zh-CN" altLang="en-US" b="1" dirty="0">
                  <a:solidFill>
                    <a:srgbClr val="FF6700"/>
                  </a:solidFill>
                </a:rPr>
                <a:t> </a:t>
              </a:r>
              <a:r>
                <a:rPr lang="en-US" altLang="zh-CN" b="1" dirty="0">
                  <a:solidFill>
                    <a:srgbClr val="FF6700"/>
                  </a:solidFill>
                </a:rPr>
                <a:t>architecture</a:t>
              </a:r>
              <a:r>
                <a:rPr lang="en-US" altLang="zh-CN" dirty="0">
                  <a:solidFill>
                    <a:srgbClr val="FF6700"/>
                  </a:solidFill>
                </a:rPr>
                <a:t>:</a:t>
              </a:r>
            </a:p>
            <a:p>
              <a:pPr algn="ctr"/>
              <a:r>
                <a:rPr lang="en-US" altLang="zh-CN" dirty="0">
                  <a:solidFill>
                    <a:srgbClr val="FF6700"/>
                  </a:solidFill>
                </a:rPr>
                <a:t>Parallel</a:t>
              </a:r>
              <a:r>
                <a:rPr lang="zh-CN" altLang="en-US" dirty="0">
                  <a:solidFill>
                    <a:srgbClr val="FF6700"/>
                  </a:solidFill>
                </a:rPr>
                <a:t> </a:t>
              </a:r>
              <a:r>
                <a:rPr lang="en-US" altLang="zh-CN" dirty="0">
                  <a:solidFill>
                    <a:srgbClr val="FF6700"/>
                  </a:solidFill>
                </a:rPr>
                <a:t>(fast,</a:t>
              </a:r>
              <a:r>
                <a:rPr lang="zh-CN" altLang="en-US" dirty="0">
                  <a:solidFill>
                    <a:srgbClr val="FF6700"/>
                  </a:solidFill>
                </a:rPr>
                <a:t> </a:t>
              </a:r>
              <a:r>
                <a:rPr lang="en-US" altLang="zh-CN" dirty="0">
                  <a:solidFill>
                    <a:srgbClr val="FF6700"/>
                  </a:solidFill>
                </a:rPr>
                <a:t>long</a:t>
              </a:r>
              <a:r>
                <a:rPr lang="zh-CN" altLang="en-US" dirty="0">
                  <a:solidFill>
                    <a:srgbClr val="FF6700"/>
                  </a:solidFill>
                </a:rPr>
                <a:t> </a:t>
              </a:r>
              <a:r>
                <a:rPr lang="en-US" altLang="zh-CN" dirty="0">
                  <a:solidFill>
                    <a:srgbClr val="FF6700"/>
                  </a:solidFill>
                </a:rPr>
                <a:t>lasting</a:t>
              </a:r>
              <a:r>
                <a:rPr lang="zh-CN" altLang="en-US" dirty="0">
                  <a:solidFill>
                    <a:srgbClr val="FF6700"/>
                  </a:solidFill>
                </a:rPr>
                <a:t> </a:t>
              </a:r>
              <a:r>
                <a:rPr lang="en-US" altLang="zh-CN" dirty="0">
                  <a:solidFill>
                    <a:srgbClr val="FF6700"/>
                  </a:solidFill>
                </a:rPr>
                <a:t>and</a:t>
              </a:r>
              <a:r>
                <a:rPr lang="zh-CN" altLang="en-US" dirty="0">
                  <a:solidFill>
                    <a:srgbClr val="FF6700"/>
                  </a:solidFill>
                </a:rPr>
                <a:t> </a:t>
              </a:r>
              <a:r>
                <a:rPr lang="en-US" altLang="zh-CN" dirty="0">
                  <a:solidFill>
                    <a:srgbClr val="FF6700"/>
                  </a:solidFill>
                </a:rPr>
                <a:t>weaker)</a:t>
              </a:r>
            </a:p>
            <a:p>
              <a:pPr algn="ctr"/>
              <a:r>
                <a:rPr lang="en-US" altLang="zh-CN" dirty="0" err="1">
                  <a:solidFill>
                    <a:srgbClr val="FF6700"/>
                  </a:solidFill>
                </a:rPr>
                <a:t>Pennate</a:t>
              </a:r>
              <a:r>
                <a:rPr lang="zh-CN" altLang="en-US" dirty="0">
                  <a:solidFill>
                    <a:srgbClr val="FF6700"/>
                  </a:solidFill>
                </a:rPr>
                <a:t> </a:t>
              </a:r>
              <a:r>
                <a:rPr lang="en-US" altLang="zh-CN" dirty="0">
                  <a:solidFill>
                    <a:srgbClr val="FF6700"/>
                  </a:solidFill>
                </a:rPr>
                <a:t>(strong,</a:t>
              </a:r>
              <a:r>
                <a:rPr lang="zh-CN" altLang="en-US" dirty="0">
                  <a:solidFill>
                    <a:srgbClr val="FF6700"/>
                  </a:solidFill>
                </a:rPr>
                <a:t> </a:t>
              </a:r>
              <a:r>
                <a:rPr lang="en-US" altLang="zh-CN" dirty="0">
                  <a:solidFill>
                    <a:srgbClr val="FF6700"/>
                  </a:solidFill>
                </a:rPr>
                <a:t>slow</a:t>
              </a:r>
              <a:r>
                <a:rPr lang="zh-CN" altLang="en-US" dirty="0">
                  <a:solidFill>
                    <a:srgbClr val="FF6700"/>
                  </a:solidFill>
                </a:rPr>
                <a:t> </a:t>
              </a:r>
              <a:r>
                <a:rPr lang="en-US" altLang="zh-CN" dirty="0">
                  <a:solidFill>
                    <a:srgbClr val="FF6700"/>
                  </a:solidFill>
                </a:rPr>
                <a:t>and</a:t>
              </a:r>
              <a:r>
                <a:rPr lang="zh-CN" altLang="en-US" dirty="0">
                  <a:solidFill>
                    <a:srgbClr val="FF6700"/>
                  </a:solidFill>
                </a:rPr>
                <a:t> </a:t>
              </a:r>
              <a:r>
                <a:rPr lang="en-US" altLang="zh-CN" dirty="0">
                  <a:solidFill>
                    <a:srgbClr val="FF6700"/>
                  </a:solidFill>
                </a:rPr>
                <a:t>fatigued</a:t>
              </a:r>
              <a:r>
                <a:rPr lang="zh-CN" altLang="en-US" dirty="0">
                  <a:solidFill>
                    <a:srgbClr val="FF6700"/>
                  </a:solidFill>
                </a:rPr>
                <a:t> </a:t>
              </a:r>
              <a:r>
                <a:rPr lang="en-US" altLang="zh-CN" dirty="0">
                  <a:solidFill>
                    <a:srgbClr val="FF6700"/>
                  </a:solidFill>
                </a:rPr>
                <a:t>faster)</a:t>
              </a:r>
            </a:p>
            <a:p>
              <a:pPr algn="ctr"/>
              <a:endParaRPr lang="en-US" dirty="0">
                <a:solidFill>
                  <a:srgbClr val="FF6700"/>
                </a:solidFill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299" y="2038256"/>
            <a:ext cx="4060826" cy="4819744"/>
          </a:xfrm>
        </p:spPr>
        <p:txBody>
          <a:bodyPr>
            <a:normAutofit/>
          </a:bodyPr>
          <a:lstStyle/>
          <a:p>
            <a:r>
              <a:rPr lang="en-US" altLang="zh-CN" dirty="0"/>
              <a:t>(2)</a:t>
            </a:r>
            <a:r>
              <a:rPr lang="zh-CN" altLang="en-US" dirty="0"/>
              <a:t> </a:t>
            </a:r>
            <a:r>
              <a:rPr lang="en-US" altLang="zh-CN" dirty="0" err="1">
                <a:solidFill>
                  <a:srgbClr val="FF0000"/>
                </a:solidFill>
              </a:rPr>
              <a:t>Equifinality</a:t>
            </a:r>
            <a:r>
              <a:rPr lang="en-US" altLang="zh-CN" dirty="0"/>
              <a:t>: </a:t>
            </a:r>
            <a:r>
              <a:rPr lang="en-US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brain’s</a:t>
            </a:r>
            <a:r>
              <a:rPr lang="zh-CN" altLang="en-US" dirty="0"/>
              <a:t> </a:t>
            </a:r>
            <a:r>
              <a:rPr lang="en-US" altLang="zh-CN" dirty="0"/>
              <a:t>commands</a:t>
            </a:r>
            <a:r>
              <a:rPr lang="zh-CN" altLang="en-US" dirty="0"/>
              <a:t> </a:t>
            </a:r>
            <a:r>
              <a:rPr lang="en-US" altLang="zh-CN" dirty="0"/>
              <a:t>activate</a:t>
            </a:r>
            <a:r>
              <a:rPr lang="zh-CN" altLang="en-US" dirty="0"/>
              <a:t> </a:t>
            </a:r>
            <a:r>
              <a:rPr lang="en-US" altLang="zh-CN" dirty="0"/>
              <a:t>muscles</a:t>
            </a:r>
            <a:r>
              <a:rPr lang="zh-CN" altLang="en-US" dirty="0"/>
              <a:t> </a:t>
            </a:r>
            <a:r>
              <a:rPr lang="en-US" altLang="zh-CN" dirty="0"/>
              <a:t>but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resulting</a:t>
            </a:r>
            <a:r>
              <a:rPr lang="zh-CN" altLang="en-US" dirty="0"/>
              <a:t> </a:t>
            </a:r>
            <a:r>
              <a:rPr lang="en-US" altLang="zh-CN" dirty="0"/>
              <a:t>muscle</a:t>
            </a:r>
            <a:r>
              <a:rPr lang="zh-CN" altLang="en-US" dirty="0"/>
              <a:t> </a:t>
            </a:r>
            <a:r>
              <a:rPr lang="en-US" altLang="zh-CN" dirty="0"/>
              <a:t>force</a:t>
            </a:r>
            <a:r>
              <a:rPr lang="zh-CN" altLang="en-US" dirty="0"/>
              <a:t> </a:t>
            </a:r>
            <a:r>
              <a:rPr lang="en-US" altLang="zh-CN" dirty="0"/>
              <a:t>depends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/>
              <a:t>more</a:t>
            </a:r>
            <a:r>
              <a:rPr lang="zh-CN" altLang="en-US" dirty="0"/>
              <a:t> </a:t>
            </a:r>
            <a:r>
              <a:rPr lang="en-US" altLang="zh-CN" dirty="0"/>
              <a:t>factors</a:t>
            </a:r>
          </a:p>
          <a:p>
            <a:pPr marL="0" indent="0">
              <a:buNone/>
            </a:pPr>
            <a:r>
              <a:rPr lang="en-US" dirty="0"/>
              <a:t>Force</a:t>
            </a:r>
            <a:r>
              <a:rPr lang="zh-CN" altLang="en-US" dirty="0"/>
              <a:t> </a:t>
            </a:r>
            <a:r>
              <a:rPr lang="en-US" altLang="zh-CN" dirty="0"/>
              <a:t>depends</a:t>
            </a:r>
            <a:r>
              <a:rPr lang="zh-CN" altLang="en-US" dirty="0"/>
              <a:t> </a:t>
            </a:r>
            <a:r>
              <a:rPr lang="en-US" altLang="zh-CN" dirty="0"/>
              <a:t>on,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example,</a:t>
            </a:r>
            <a:r>
              <a:rPr lang="zh-CN" altLang="en-US" dirty="0"/>
              <a:t> </a:t>
            </a:r>
            <a:r>
              <a:rPr lang="en-US" altLang="zh-CN" dirty="0"/>
              <a:t>m</a:t>
            </a:r>
            <a:r>
              <a:rPr lang="en-US" dirty="0"/>
              <a:t>uscle</a:t>
            </a:r>
            <a:r>
              <a:rPr lang="zh-CN" altLang="en-US" dirty="0"/>
              <a:t> </a:t>
            </a:r>
            <a:r>
              <a:rPr lang="en-US" altLang="zh-CN" dirty="0"/>
              <a:t>state (fatigue, blood circulation etc.) and muscle architecture.</a:t>
            </a:r>
          </a:p>
        </p:txBody>
      </p:sp>
    </p:spTree>
    <p:extLst>
      <p:ext uri="{BB962C8B-B14F-4D97-AF65-F5344CB8AC3E}">
        <p14:creationId xmlns:p14="http://schemas.microsoft.com/office/powerpoint/2010/main" val="243215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55625" y="3683000"/>
            <a:ext cx="8096250" cy="157162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CCV problem in movement control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2038256"/>
            <a:ext cx="8913812" cy="4819744"/>
          </a:xfrm>
        </p:spPr>
        <p:txBody>
          <a:bodyPr>
            <a:normAutofit/>
          </a:bodyPr>
          <a:lstStyle/>
          <a:p>
            <a:r>
              <a:rPr lang="en-US" altLang="zh-CN" dirty="0"/>
              <a:t>(3)</a:t>
            </a:r>
            <a:r>
              <a:rPr lang="zh-CN" altLang="en-US" dirty="0"/>
              <a:t> </a:t>
            </a:r>
            <a:r>
              <a:rPr lang="en-US" altLang="zh-CN" dirty="0" err="1">
                <a:solidFill>
                  <a:srgbClr val="FF0000"/>
                </a:solidFill>
              </a:rPr>
              <a:t>Equifinality</a:t>
            </a:r>
            <a:r>
              <a:rPr lang="en-US" altLang="zh-CN" dirty="0"/>
              <a:t>: </a:t>
            </a:r>
            <a:r>
              <a:rPr lang="en-US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movement</a:t>
            </a:r>
            <a:r>
              <a:rPr lang="zh-CN" altLang="en-US" dirty="0"/>
              <a:t> </a:t>
            </a:r>
            <a:r>
              <a:rPr lang="en-US" altLang="zh-CN" dirty="0"/>
              <a:t>depends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/>
              <a:t>muscle</a:t>
            </a:r>
            <a:r>
              <a:rPr lang="zh-CN" altLang="en-US" dirty="0"/>
              <a:t> </a:t>
            </a:r>
            <a:r>
              <a:rPr lang="en-US" altLang="zh-CN" dirty="0"/>
              <a:t>force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force</a:t>
            </a:r>
            <a:r>
              <a:rPr lang="zh-CN" altLang="en-US" dirty="0"/>
              <a:t> </a:t>
            </a:r>
            <a:r>
              <a:rPr lang="en-US" altLang="zh-CN" dirty="0"/>
              <a:t>environment.</a:t>
            </a:r>
          </a:p>
          <a:p>
            <a:pPr lvl="1"/>
            <a:r>
              <a:rPr lang="en-US" dirty="0"/>
              <a:t>Force</a:t>
            </a:r>
            <a:r>
              <a:rPr lang="zh-CN" altLang="en-US" dirty="0"/>
              <a:t> </a:t>
            </a:r>
            <a:r>
              <a:rPr lang="en-US" altLang="zh-CN" dirty="0"/>
              <a:t>environment:</a:t>
            </a:r>
            <a:r>
              <a:rPr lang="zh-CN" altLang="en-US" dirty="0"/>
              <a:t> </a:t>
            </a:r>
            <a:r>
              <a:rPr lang="en-US" altLang="zh-CN" dirty="0"/>
              <a:t>muscles,</a:t>
            </a:r>
            <a:r>
              <a:rPr lang="zh-CN" altLang="en-US" dirty="0"/>
              <a:t> </a:t>
            </a:r>
            <a:r>
              <a:rPr lang="en-US" altLang="zh-CN" dirty="0"/>
              <a:t>inertia</a:t>
            </a:r>
            <a:r>
              <a:rPr lang="zh-CN" altLang="en-US" dirty="0"/>
              <a:t> </a:t>
            </a:r>
            <a:r>
              <a:rPr lang="en-US" altLang="zh-CN" dirty="0"/>
              <a:t>(limb</a:t>
            </a:r>
            <a:r>
              <a:rPr lang="zh-CN" altLang="en-US" dirty="0"/>
              <a:t> </a:t>
            </a:r>
            <a:r>
              <a:rPr lang="en-US" altLang="zh-CN" dirty="0"/>
              <a:t>mass),</a:t>
            </a:r>
            <a:r>
              <a:rPr lang="zh-CN" altLang="en-US" dirty="0"/>
              <a:t> </a:t>
            </a:r>
            <a:r>
              <a:rPr lang="en-US" altLang="zh-CN" dirty="0"/>
              <a:t>gravity</a:t>
            </a:r>
            <a:r>
              <a:rPr lang="zh-CN" altLang="en-US" dirty="0"/>
              <a:t> </a:t>
            </a:r>
            <a:r>
              <a:rPr lang="en-US" altLang="zh-CN" dirty="0"/>
              <a:t>(limb</a:t>
            </a:r>
            <a:r>
              <a:rPr lang="zh-CN" altLang="en-US" dirty="0"/>
              <a:t> </a:t>
            </a:r>
            <a:r>
              <a:rPr lang="en-US" altLang="zh-CN" dirty="0"/>
              <a:t>weight),</a:t>
            </a:r>
            <a:r>
              <a:rPr lang="zh-CN" altLang="en-US" dirty="0"/>
              <a:t> </a:t>
            </a:r>
            <a:r>
              <a:rPr lang="en-US" altLang="zh-CN" dirty="0"/>
              <a:t>interactive </a:t>
            </a:r>
            <a:r>
              <a:rPr lang="en-US" altLang="zh-CN" u="sng" dirty="0"/>
              <a:t>force/torque</a:t>
            </a:r>
            <a:r>
              <a:rPr lang="zh-CN" altLang="en-US" dirty="0"/>
              <a:t> </a:t>
            </a:r>
            <a:r>
              <a:rPr lang="en-US" altLang="zh-CN" dirty="0"/>
              <a:t>(link</a:t>
            </a:r>
            <a:r>
              <a:rPr lang="zh-CN" altLang="en-US" dirty="0"/>
              <a:t> </a:t>
            </a:r>
            <a:r>
              <a:rPr lang="en-US" altLang="zh-CN" dirty="0"/>
              <a:t>segment),</a:t>
            </a:r>
            <a:r>
              <a:rPr lang="zh-CN" altLang="en-US" dirty="0"/>
              <a:t> </a:t>
            </a:r>
            <a:r>
              <a:rPr lang="en-US" altLang="zh-CN" dirty="0"/>
              <a:t>friction</a:t>
            </a:r>
            <a:r>
              <a:rPr lang="zh-CN" altLang="en-US" dirty="0"/>
              <a:t> </a:t>
            </a:r>
            <a:r>
              <a:rPr lang="en-US" altLang="zh-CN" dirty="0"/>
              <a:t>(e.g.</a:t>
            </a:r>
            <a:r>
              <a:rPr lang="zh-CN" altLang="en-US" dirty="0"/>
              <a:t> </a:t>
            </a:r>
            <a:r>
              <a:rPr lang="en-US" altLang="zh-CN" dirty="0"/>
              <a:t>move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water),</a:t>
            </a:r>
            <a:r>
              <a:rPr lang="zh-CN" altLang="en-US" dirty="0"/>
              <a:t> </a:t>
            </a:r>
            <a:r>
              <a:rPr lang="en-US" altLang="zh-CN" dirty="0"/>
              <a:t>other</a:t>
            </a:r>
            <a:r>
              <a:rPr lang="zh-CN" altLang="en-US" dirty="0"/>
              <a:t> </a:t>
            </a:r>
            <a:r>
              <a:rPr lang="en-US" altLang="zh-CN" dirty="0"/>
              <a:t>objects</a:t>
            </a:r>
            <a:r>
              <a:rPr lang="zh-CN" altLang="en-US" dirty="0"/>
              <a:t> </a:t>
            </a:r>
            <a:r>
              <a:rPr lang="zh-CN" altLang="zh-CN" dirty="0"/>
              <a:t>(</a:t>
            </a:r>
            <a:r>
              <a:rPr lang="en-US" altLang="zh-CN" dirty="0"/>
              <a:t>e.g.</a:t>
            </a:r>
            <a:r>
              <a:rPr lang="zh-CN" altLang="en-US" dirty="0"/>
              <a:t> </a:t>
            </a:r>
            <a:r>
              <a:rPr lang="en-US" altLang="zh-CN" dirty="0"/>
              <a:t>holding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slippery</a:t>
            </a:r>
            <a:r>
              <a:rPr lang="zh-CN" altLang="en-US" dirty="0"/>
              <a:t> </a:t>
            </a:r>
            <a:r>
              <a:rPr lang="en-US" altLang="zh-CN" dirty="0"/>
              <a:t>eel,</a:t>
            </a:r>
            <a:r>
              <a:rPr lang="zh-CN" altLang="en-US" dirty="0"/>
              <a:t> </a:t>
            </a:r>
            <a:r>
              <a:rPr lang="en-US" altLang="zh-CN" dirty="0"/>
              <a:t>or</a:t>
            </a:r>
            <a:r>
              <a:rPr lang="zh-CN" altLang="en-US" dirty="0"/>
              <a:t> </a:t>
            </a:r>
            <a:r>
              <a:rPr lang="en-US" altLang="zh-CN" dirty="0"/>
              <a:t>dancing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partner).</a:t>
            </a:r>
            <a:r>
              <a:rPr lang="zh-CN" altLang="en-US" dirty="0"/>
              <a:t>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927159" y="4238624"/>
            <a:ext cx="58040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Inherent</a:t>
            </a:r>
            <a:r>
              <a:rPr lang="zh-CN" altLang="en-US" sz="2400" b="1" dirty="0"/>
              <a:t> </a:t>
            </a:r>
            <a:r>
              <a:rPr lang="en-US" altLang="zh-CN" sz="2400" b="1" dirty="0"/>
              <a:t>dynamics</a:t>
            </a:r>
            <a:r>
              <a:rPr lang="zh-CN" altLang="en-US" sz="2400" b="1" dirty="0"/>
              <a:t> </a:t>
            </a:r>
            <a:r>
              <a:rPr lang="en-US" altLang="zh-CN" sz="2400" b="1" dirty="0"/>
              <a:t>of</a:t>
            </a:r>
            <a:r>
              <a:rPr lang="zh-CN" altLang="en-US" sz="2400" b="1" dirty="0"/>
              <a:t> </a:t>
            </a:r>
            <a:r>
              <a:rPr lang="en-US" altLang="zh-CN" sz="2400" b="1" dirty="0"/>
              <a:t>a</a:t>
            </a:r>
            <a:r>
              <a:rPr lang="zh-CN" altLang="en-US" sz="2400" b="1" dirty="0"/>
              <a:t> </a:t>
            </a:r>
            <a:r>
              <a:rPr lang="en-US" altLang="zh-CN" sz="2400" b="1" dirty="0"/>
              <a:t>limb/joint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85961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build="p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EAE0ED-DCD7-BB44-9B08-BDC05D01AF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16811"/>
            <a:ext cx="9144000" cy="3824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4117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55625" y="3682999"/>
            <a:ext cx="8096250" cy="3016251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CCV problem in movement control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2038256"/>
            <a:ext cx="8913812" cy="4819744"/>
          </a:xfrm>
        </p:spPr>
        <p:txBody>
          <a:bodyPr>
            <a:normAutofit/>
          </a:bodyPr>
          <a:lstStyle/>
          <a:p>
            <a:r>
              <a:rPr lang="en-US" altLang="zh-CN" dirty="0"/>
              <a:t>(3)</a:t>
            </a:r>
            <a:r>
              <a:rPr lang="zh-CN" altLang="en-US" dirty="0"/>
              <a:t> </a:t>
            </a:r>
            <a:r>
              <a:rPr lang="en-US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movement</a:t>
            </a:r>
            <a:r>
              <a:rPr lang="zh-CN" altLang="en-US" dirty="0"/>
              <a:t> </a:t>
            </a:r>
            <a:r>
              <a:rPr lang="en-US" altLang="zh-CN" dirty="0"/>
              <a:t>depends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/>
              <a:t>muscle</a:t>
            </a:r>
            <a:r>
              <a:rPr lang="zh-CN" altLang="en-US" dirty="0"/>
              <a:t> </a:t>
            </a:r>
            <a:r>
              <a:rPr lang="en-US" altLang="zh-CN" dirty="0"/>
              <a:t>force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force</a:t>
            </a:r>
            <a:r>
              <a:rPr lang="zh-CN" altLang="en-US" dirty="0"/>
              <a:t> </a:t>
            </a:r>
            <a:r>
              <a:rPr lang="en-US" altLang="zh-CN" dirty="0"/>
              <a:t>environment.</a:t>
            </a:r>
          </a:p>
          <a:p>
            <a:pPr lvl="1"/>
            <a:r>
              <a:rPr lang="en-US" dirty="0"/>
              <a:t>Inherent</a:t>
            </a:r>
            <a:r>
              <a:rPr lang="zh-CN" altLang="en-US" dirty="0"/>
              <a:t> </a:t>
            </a:r>
            <a:r>
              <a:rPr lang="en-US" altLang="zh-CN" dirty="0"/>
              <a:t>dynamics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7910" y="4283074"/>
            <a:ext cx="6153277" cy="21939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27159" y="3682999"/>
            <a:ext cx="5804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Force</a:t>
            </a:r>
            <a:r>
              <a:rPr lang="zh-CN" altLang="en-US" b="1" dirty="0"/>
              <a:t> </a:t>
            </a:r>
            <a:r>
              <a:rPr lang="en-US" altLang="zh-CN" b="1" dirty="0"/>
              <a:t>is</a:t>
            </a:r>
            <a:r>
              <a:rPr lang="zh-CN" altLang="en-US" b="1" dirty="0"/>
              <a:t> </a:t>
            </a:r>
            <a:r>
              <a:rPr lang="en-US" altLang="zh-CN" b="1" dirty="0"/>
              <a:t>affected</a:t>
            </a:r>
            <a:r>
              <a:rPr lang="zh-CN" altLang="en-US" b="1" dirty="0"/>
              <a:t> </a:t>
            </a:r>
            <a:r>
              <a:rPr lang="en-US" altLang="zh-CN" b="1" dirty="0"/>
              <a:t>by</a:t>
            </a:r>
            <a:r>
              <a:rPr lang="zh-CN" altLang="en-US" b="1" dirty="0"/>
              <a:t> </a:t>
            </a:r>
            <a:r>
              <a:rPr lang="en-US" altLang="zh-CN" b="1" dirty="0"/>
              <a:t>limb/joint</a:t>
            </a:r>
            <a:r>
              <a:rPr lang="zh-CN" altLang="en-US" b="1" dirty="0"/>
              <a:t> </a:t>
            </a:r>
            <a:r>
              <a:rPr lang="en-US" altLang="zh-CN" b="1" dirty="0"/>
              <a:t>position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923233" y="2738945"/>
            <a:ext cx="3728642" cy="64633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Muscles produce force</a:t>
            </a:r>
            <a:r>
              <a:rPr lang="en-US" altLang="zh-CN" dirty="0"/>
              <a:t>;</a:t>
            </a:r>
          </a:p>
          <a:p>
            <a:r>
              <a:rPr lang="en-US" dirty="0"/>
              <a:t>but</a:t>
            </a:r>
            <a:r>
              <a:rPr lang="zh-CN" altLang="en-US" dirty="0"/>
              <a:t> </a:t>
            </a:r>
            <a:r>
              <a:rPr lang="en-US" altLang="zh-CN" dirty="0"/>
              <a:t>j</a:t>
            </a:r>
            <a:r>
              <a:rPr lang="en-US" dirty="0"/>
              <a:t>oints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dirty="0"/>
              <a:t>moved</a:t>
            </a:r>
            <a:r>
              <a:rPr lang="zh-CN" altLang="en-US" dirty="0"/>
              <a:t> </a:t>
            </a:r>
            <a:r>
              <a:rPr lang="en-US" altLang="zh-CN" dirty="0"/>
              <a:t>by</a:t>
            </a:r>
            <a:r>
              <a:rPr lang="zh-CN" altLang="en-US" dirty="0"/>
              <a:t> </a:t>
            </a:r>
            <a:r>
              <a:rPr lang="en-US" altLang="zh-CN" dirty="0"/>
              <a:t>torques</a:t>
            </a:r>
            <a:endParaRPr lang="en-US" dirty="0"/>
          </a:p>
        </p:txBody>
      </p:sp>
      <p:sp>
        <p:nvSpPr>
          <p:cNvPr id="8" name="Freeform 7"/>
          <p:cNvSpPr/>
          <p:nvPr/>
        </p:nvSpPr>
        <p:spPr>
          <a:xfrm>
            <a:off x="6956778" y="3400778"/>
            <a:ext cx="569405" cy="1721555"/>
          </a:xfrm>
          <a:custGeom>
            <a:avLst/>
            <a:gdLst>
              <a:gd name="connsiteX0" fmla="*/ 409222 w 569405"/>
              <a:gd name="connsiteY0" fmla="*/ 0 h 1721555"/>
              <a:gd name="connsiteX1" fmla="*/ 564444 w 569405"/>
              <a:gd name="connsiteY1" fmla="*/ 437444 h 1721555"/>
              <a:gd name="connsiteX2" fmla="*/ 479778 w 569405"/>
              <a:gd name="connsiteY2" fmla="*/ 889000 h 1721555"/>
              <a:gd name="connsiteX3" fmla="*/ 0 w 569405"/>
              <a:gd name="connsiteY3" fmla="*/ 1721555 h 1721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9405" h="1721555">
                <a:moveTo>
                  <a:pt x="409222" y="0"/>
                </a:moveTo>
                <a:cubicBezTo>
                  <a:pt x="480953" y="144638"/>
                  <a:pt x="552685" y="289277"/>
                  <a:pt x="564444" y="437444"/>
                </a:cubicBezTo>
                <a:cubicBezTo>
                  <a:pt x="576203" y="585611"/>
                  <a:pt x="573852" y="674982"/>
                  <a:pt x="479778" y="889000"/>
                </a:cubicBezTo>
                <a:cubicBezTo>
                  <a:pt x="385704" y="1103018"/>
                  <a:pt x="0" y="1721555"/>
                  <a:pt x="0" y="1721555"/>
                </a:cubicBezTo>
              </a:path>
            </a:pathLst>
          </a:custGeom>
          <a:ln>
            <a:solidFill>
              <a:schemeClr val="accent5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2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  <p:bldP spid="7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7512"/>
            <a:ext cx="9144000" cy="45778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46181" y="562782"/>
            <a:ext cx="3899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Muscle</a:t>
            </a:r>
            <a:r>
              <a:rPr lang="zh-CN" altLang="en-US" dirty="0"/>
              <a:t> </a:t>
            </a:r>
            <a:r>
              <a:rPr lang="en-US" altLang="zh-CN" dirty="0"/>
              <a:t>lengths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joint</a:t>
            </a:r>
            <a:r>
              <a:rPr lang="zh-CN" altLang="en-US" dirty="0"/>
              <a:t> </a:t>
            </a:r>
            <a:r>
              <a:rPr lang="en-US" altLang="zh-CN" dirty="0"/>
              <a:t>positions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20631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63500" y="3595211"/>
            <a:ext cx="8913813" cy="3222288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74624" y="3964543"/>
            <a:ext cx="4043623" cy="2206625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CCV problem in movement control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038256"/>
            <a:ext cx="8913813" cy="4819744"/>
          </a:xfrm>
        </p:spPr>
        <p:txBody>
          <a:bodyPr>
            <a:normAutofit/>
          </a:bodyPr>
          <a:lstStyle/>
          <a:p>
            <a:r>
              <a:rPr lang="en-US" altLang="zh-CN" dirty="0"/>
              <a:t>(3)</a:t>
            </a:r>
            <a:r>
              <a:rPr lang="zh-CN" altLang="en-US" dirty="0"/>
              <a:t> </a:t>
            </a:r>
            <a:r>
              <a:rPr lang="en-US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movement</a:t>
            </a:r>
            <a:r>
              <a:rPr lang="zh-CN" altLang="en-US" dirty="0"/>
              <a:t> </a:t>
            </a:r>
            <a:r>
              <a:rPr lang="en-US" altLang="zh-CN" dirty="0"/>
              <a:t>depends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/>
              <a:t>muscle</a:t>
            </a:r>
            <a:r>
              <a:rPr lang="zh-CN" altLang="en-US" dirty="0"/>
              <a:t> </a:t>
            </a:r>
            <a:r>
              <a:rPr lang="en-US" altLang="zh-CN" dirty="0"/>
              <a:t>force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force</a:t>
            </a:r>
            <a:r>
              <a:rPr lang="zh-CN" altLang="en-US" dirty="0"/>
              <a:t> </a:t>
            </a:r>
            <a:r>
              <a:rPr lang="en-US" altLang="zh-CN" dirty="0"/>
              <a:t>environment.</a:t>
            </a:r>
          </a:p>
          <a:p>
            <a:pPr lvl="1"/>
            <a:r>
              <a:rPr lang="en-US" dirty="0"/>
              <a:t>Inherent</a:t>
            </a:r>
            <a:r>
              <a:rPr lang="zh-CN" altLang="en-US" dirty="0"/>
              <a:t> </a:t>
            </a:r>
            <a:r>
              <a:rPr lang="en-US" altLang="zh-CN" dirty="0"/>
              <a:t>dynamics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375" y="4514771"/>
            <a:ext cx="2392623" cy="11874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720469" y="4333875"/>
            <a:ext cx="3635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Three</a:t>
            </a:r>
            <a:r>
              <a:rPr lang="zh-CN" altLang="en-US" dirty="0"/>
              <a:t> </a:t>
            </a:r>
            <a:r>
              <a:rPr lang="en-US" altLang="zh-CN" dirty="0"/>
              <a:t>components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muscle,</a:t>
            </a:r>
            <a:r>
              <a:rPr lang="zh-CN" altLang="en-US" dirty="0"/>
              <a:t> </a:t>
            </a:r>
            <a:r>
              <a:rPr lang="en-US" altLang="zh-CN" b="1" dirty="0">
                <a:solidFill>
                  <a:srgbClr val="FCD3A5"/>
                </a:solidFill>
              </a:rPr>
              <a:t>2</a:t>
            </a:r>
            <a:r>
              <a:rPr lang="zh-CN" altLang="en-US" b="1" dirty="0">
                <a:solidFill>
                  <a:srgbClr val="FCD3A5"/>
                </a:solidFill>
              </a:rPr>
              <a:t> </a:t>
            </a:r>
            <a:r>
              <a:rPr lang="en-US" altLang="zh-CN" b="1" dirty="0">
                <a:solidFill>
                  <a:srgbClr val="FCD3A5"/>
                </a:solidFill>
              </a:rPr>
              <a:t>passive</a:t>
            </a:r>
            <a:r>
              <a:rPr lang="zh-CN" altLang="en-US" b="1" dirty="0">
                <a:solidFill>
                  <a:srgbClr val="FCD3A5"/>
                </a:solidFill>
              </a:rPr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b="1" dirty="0">
                <a:solidFill>
                  <a:srgbClr val="660066"/>
                </a:solidFill>
              </a:rPr>
              <a:t>1</a:t>
            </a:r>
            <a:r>
              <a:rPr lang="zh-CN" altLang="en-US" b="1" dirty="0">
                <a:solidFill>
                  <a:srgbClr val="660066"/>
                </a:solidFill>
              </a:rPr>
              <a:t> </a:t>
            </a:r>
            <a:r>
              <a:rPr lang="en-US" altLang="zh-CN" b="1" dirty="0">
                <a:solidFill>
                  <a:srgbClr val="660066"/>
                </a:solidFill>
              </a:rPr>
              <a:t>active</a:t>
            </a:r>
            <a:r>
              <a:rPr lang="zh-CN" altLang="en-US" b="1" dirty="0">
                <a:solidFill>
                  <a:srgbClr val="660066"/>
                </a:solidFill>
              </a:rPr>
              <a:t> </a:t>
            </a:r>
            <a:endParaRPr lang="en-US" b="1" dirty="0">
              <a:solidFill>
                <a:srgbClr val="660066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1799" y="3964543"/>
            <a:ext cx="2596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Parallel</a:t>
            </a:r>
            <a:r>
              <a:rPr lang="zh-CN" altLang="en-US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</a:t>
            </a:r>
            <a:r>
              <a:rPr lang="en-US" altLang="zh-CN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elastic</a:t>
            </a:r>
            <a:r>
              <a:rPr lang="zh-CN" altLang="en-US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</a:t>
            </a:r>
            <a:r>
              <a:rPr lang="en-US" altLang="zh-CN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sheath</a:t>
            </a:r>
            <a:endParaRPr lang="en-US" b="1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67248" y="4478040"/>
            <a:ext cx="165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660066"/>
                </a:solidFill>
              </a:rPr>
              <a:t>Contractile</a:t>
            </a:r>
            <a:r>
              <a:rPr lang="zh-CN" altLang="en-US" b="1" dirty="0">
                <a:solidFill>
                  <a:srgbClr val="660066"/>
                </a:solidFill>
              </a:rPr>
              <a:t> </a:t>
            </a:r>
            <a:r>
              <a:rPr lang="en-US" altLang="zh-CN" b="1" dirty="0">
                <a:solidFill>
                  <a:srgbClr val="660066"/>
                </a:solidFill>
              </a:rPr>
              <a:t>component</a:t>
            </a:r>
            <a:endParaRPr lang="en-US" b="1" dirty="0">
              <a:solidFill>
                <a:srgbClr val="660066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4625" y="5702221"/>
            <a:ext cx="2760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CD3A5"/>
                </a:solidFill>
              </a:rPr>
              <a:t>Series</a:t>
            </a:r>
            <a:r>
              <a:rPr lang="zh-CN" altLang="en-US" b="1" dirty="0">
                <a:solidFill>
                  <a:srgbClr val="FCD3A5"/>
                </a:solidFill>
              </a:rPr>
              <a:t> </a:t>
            </a:r>
            <a:r>
              <a:rPr lang="en-US" altLang="zh-CN" b="1" dirty="0">
                <a:solidFill>
                  <a:srgbClr val="FCD3A5"/>
                </a:solidFill>
              </a:rPr>
              <a:t>elastic</a:t>
            </a:r>
            <a:r>
              <a:rPr lang="zh-CN" altLang="en-US" b="1" dirty="0">
                <a:solidFill>
                  <a:srgbClr val="FCD3A5"/>
                </a:solidFill>
              </a:rPr>
              <a:t> </a:t>
            </a:r>
            <a:r>
              <a:rPr lang="en-US" altLang="zh-CN" b="1" dirty="0">
                <a:solidFill>
                  <a:srgbClr val="FCD3A5"/>
                </a:solidFill>
              </a:rPr>
              <a:t>(tendons)</a:t>
            </a:r>
            <a:endParaRPr lang="en-US" b="1" dirty="0">
              <a:solidFill>
                <a:srgbClr val="FCD3A5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927159" y="3571874"/>
            <a:ext cx="5804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Force</a:t>
            </a:r>
            <a:r>
              <a:rPr lang="zh-CN" altLang="en-US" b="1" dirty="0"/>
              <a:t> </a:t>
            </a:r>
            <a:r>
              <a:rPr lang="en-US" altLang="zh-CN" b="1" dirty="0"/>
              <a:t>is</a:t>
            </a:r>
            <a:r>
              <a:rPr lang="zh-CN" altLang="en-US" b="1" dirty="0"/>
              <a:t> </a:t>
            </a:r>
            <a:r>
              <a:rPr lang="en-US" altLang="zh-CN" b="1" dirty="0"/>
              <a:t>affected</a:t>
            </a:r>
            <a:r>
              <a:rPr lang="zh-CN" altLang="en-US" b="1" dirty="0"/>
              <a:t> </a:t>
            </a:r>
            <a:r>
              <a:rPr lang="en-US" altLang="zh-CN" b="1" dirty="0"/>
              <a:t>by</a:t>
            </a:r>
            <a:r>
              <a:rPr lang="zh-CN" altLang="en-US" b="1" dirty="0"/>
              <a:t> </a:t>
            </a:r>
            <a:r>
              <a:rPr lang="en-US" altLang="zh-CN" b="1" dirty="0"/>
              <a:t>limb/joint</a:t>
            </a:r>
            <a:r>
              <a:rPr lang="zh-CN" altLang="en-US" b="1" dirty="0"/>
              <a:t> </a:t>
            </a:r>
            <a:r>
              <a:rPr lang="en-US" altLang="zh-CN" b="1" dirty="0"/>
              <a:t>position</a:t>
            </a:r>
            <a:endParaRPr lang="en-US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4517939" y="5348977"/>
            <a:ext cx="40014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Total</a:t>
            </a:r>
            <a:r>
              <a:rPr lang="zh-CN" altLang="en-US" sz="1600" dirty="0"/>
              <a:t> </a:t>
            </a:r>
            <a:r>
              <a:rPr lang="en-US" altLang="zh-CN" sz="1600" dirty="0"/>
              <a:t>force</a:t>
            </a:r>
            <a:r>
              <a:rPr lang="zh-CN" altLang="en-US" sz="1600" dirty="0"/>
              <a:t> </a:t>
            </a:r>
            <a:r>
              <a:rPr lang="en-US" altLang="zh-CN" sz="1600" dirty="0"/>
              <a:t>(tension)</a:t>
            </a:r>
            <a:r>
              <a:rPr lang="zh-CN" altLang="en-US" sz="1600" dirty="0"/>
              <a:t> </a:t>
            </a:r>
            <a:r>
              <a:rPr lang="en-US" altLang="zh-CN" sz="1600" dirty="0"/>
              <a:t>=</a:t>
            </a:r>
            <a:r>
              <a:rPr lang="zh-CN" altLang="en-US" sz="1600" dirty="0"/>
              <a:t> </a:t>
            </a:r>
            <a:r>
              <a:rPr lang="en-US" altLang="zh-CN" sz="1600" dirty="0"/>
              <a:t>active</a:t>
            </a:r>
            <a:r>
              <a:rPr lang="zh-CN" altLang="en-US" sz="1600" dirty="0"/>
              <a:t> </a:t>
            </a:r>
            <a:r>
              <a:rPr lang="en-US" altLang="zh-CN" sz="1600" dirty="0"/>
              <a:t>+</a:t>
            </a:r>
            <a:r>
              <a:rPr lang="zh-CN" altLang="en-US" sz="1600" dirty="0"/>
              <a:t> </a:t>
            </a:r>
            <a:r>
              <a:rPr lang="en-US" altLang="zh-CN" sz="1600" dirty="0"/>
              <a:t>passive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342161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2" grpId="0" animBg="1"/>
      <p:bldP spid="8" grpId="0"/>
      <p:bldP spid="9" grpId="0"/>
      <p:bldP spid="10" grpId="0"/>
      <p:bldP spid="11" grpId="0"/>
      <p:bldP spid="19" grpId="0"/>
      <p:bldP spid="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5850" y="2851587"/>
            <a:ext cx="61087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0466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3849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63500" y="3595211"/>
            <a:ext cx="8913813" cy="3222288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74624" y="3964543"/>
            <a:ext cx="4043623" cy="2206625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CCV problem in movement control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038256"/>
            <a:ext cx="8913813" cy="4819744"/>
          </a:xfrm>
        </p:spPr>
        <p:txBody>
          <a:bodyPr>
            <a:normAutofit/>
          </a:bodyPr>
          <a:lstStyle/>
          <a:p>
            <a:r>
              <a:rPr lang="en-US" altLang="zh-CN" dirty="0"/>
              <a:t>(3)</a:t>
            </a:r>
            <a:r>
              <a:rPr lang="zh-CN" altLang="en-US" dirty="0"/>
              <a:t> </a:t>
            </a:r>
            <a:r>
              <a:rPr lang="en-US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movement</a:t>
            </a:r>
            <a:r>
              <a:rPr lang="zh-CN" altLang="en-US" dirty="0"/>
              <a:t> </a:t>
            </a:r>
            <a:r>
              <a:rPr lang="en-US" altLang="zh-CN" dirty="0"/>
              <a:t>depends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/>
              <a:t>muscle</a:t>
            </a:r>
            <a:r>
              <a:rPr lang="zh-CN" altLang="en-US" dirty="0"/>
              <a:t> </a:t>
            </a:r>
            <a:r>
              <a:rPr lang="en-US" altLang="zh-CN" dirty="0"/>
              <a:t>force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force</a:t>
            </a:r>
            <a:r>
              <a:rPr lang="zh-CN" altLang="en-US" dirty="0"/>
              <a:t> </a:t>
            </a:r>
            <a:r>
              <a:rPr lang="en-US" altLang="zh-CN" dirty="0"/>
              <a:t>environment.</a:t>
            </a:r>
          </a:p>
          <a:p>
            <a:pPr lvl="1"/>
            <a:r>
              <a:rPr lang="en-US" dirty="0"/>
              <a:t>Inherent</a:t>
            </a:r>
            <a:r>
              <a:rPr lang="zh-CN" altLang="en-US" dirty="0"/>
              <a:t> </a:t>
            </a:r>
            <a:r>
              <a:rPr lang="en-US" altLang="zh-CN" dirty="0"/>
              <a:t>dynamics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1875" y="3938945"/>
            <a:ext cx="3810000" cy="254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375" y="4514771"/>
            <a:ext cx="2392623" cy="11874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4625" y="6171168"/>
            <a:ext cx="3635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Three</a:t>
            </a:r>
            <a:r>
              <a:rPr lang="zh-CN" altLang="en-US" dirty="0"/>
              <a:t> </a:t>
            </a:r>
            <a:r>
              <a:rPr lang="en-US" altLang="zh-CN" dirty="0"/>
              <a:t>components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muscle,</a:t>
            </a:r>
            <a:r>
              <a:rPr lang="zh-CN" altLang="en-US" dirty="0"/>
              <a:t> </a:t>
            </a:r>
            <a:r>
              <a:rPr lang="en-US" altLang="zh-CN" b="1" dirty="0">
                <a:solidFill>
                  <a:srgbClr val="FCD3A5"/>
                </a:solidFill>
              </a:rPr>
              <a:t>2</a:t>
            </a:r>
            <a:r>
              <a:rPr lang="zh-CN" altLang="en-US" b="1" dirty="0">
                <a:solidFill>
                  <a:srgbClr val="FCD3A5"/>
                </a:solidFill>
              </a:rPr>
              <a:t> </a:t>
            </a:r>
            <a:r>
              <a:rPr lang="en-US" altLang="zh-CN" b="1" dirty="0">
                <a:solidFill>
                  <a:srgbClr val="FCD3A5"/>
                </a:solidFill>
              </a:rPr>
              <a:t>passive</a:t>
            </a:r>
            <a:r>
              <a:rPr lang="zh-CN" altLang="en-US" b="1" dirty="0">
                <a:solidFill>
                  <a:srgbClr val="FCD3A5"/>
                </a:solidFill>
              </a:rPr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b="1" dirty="0">
                <a:solidFill>
                  <a:srgbClr val="660066"/>
                </a:solidFill>
              </a:rPr>
              <a:t>1</a:t>
            </a:r>
            <a:r>
              <a:rPr lang="zh-CN" altLang="en-US" b="1" dirty="0">
                <a:solidFill>
                  <a:srgbClr val="660066"/>
                </a:solidFill>
              </a:rPr>
              <a:t> </a:t>
            </a:r>
            <a:r>
              <a:rPr lang="en-US" altLang="zh-CN" b="1" dirty="0">
                <a:solidFill>
                  <a:srgbClr val="660066"/>
                </a:solidFill>
              </a:rPr>
              <a:t>active</a:t>
            </a:r>
            <a:r>
              <a:rPr lang="zh-CN" altLang="en-US" b="1" dirty="0">
                <a:solidFill>
                  <a:srgbClr val="660066"/>
                </a:solidFill>
              </a:rPr>
              <a:t> </a:t>
            </a:r>
            <a:endParaRPr lang="en-US" b="1" dirty="0">
              <a:solidFill>
                <a:srgbClr val="660066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1799" y="3964543"/>
            <a:ext cx="2596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Parallel</a:t>
            </a:r>
            <a:r>
              <a:rPr lang="zh-CN" altLang="en-US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</a:t>
            </a:r>
            <a:r>
              <a:rPr lang="en-US" altLang="zh-CN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elastic</a:t>
            </a:r>
            <a:r>
              <a:rPr lang="zh-CN" altLang="en-US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</a:t>
            </a:r>
            <a:r>
              <a:rPr lang="en-US" altLang="zh-CN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sheath</a:t>
            </a:r>
            <a:endParaRPr lang="en-US" b="1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67248" y="4478040"/>
            <a:ext cx="165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660066"/>
                </a:solidFill>
              </a:rPr>
              <a:t>Contractile</a:t>
            </a:r>
            <a:r>
              <a:rPr lang="zh-CN" altLang="en-US" b="1" dirty="0">
                <a:solidFill>
                  <a:srgbClr val="660066"/>
                </a:solidFill>
              </a:rPr>
              <a:t> </a:t>
            </a:r>
            <a:r>
              <a:rPr lang="en-US" altLang="zh-CN" b="1" dirty="0">
                <a:solidFill>
                  <a:srgbClr val="660066"/>
                </a:solidFill>
              </a:rPr>
              <a:t>component</a:t>
            </a:r>
            <a:endParaRPr lang="en-US" b="1" dirty="0">
              <a:solidFill>
                <a:srgbClr val="660066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4625" y="5702221"/>
            <a:ext cx="2760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CD3A5"/>
                </a:solidFill>
              </a:rPr>
              <a:t>Series</a:t>
            </a:r>
            <a:r>
              <a:rPr lang="zh-CN" altLang="en-US" b="1" dirty="0">
                <a:solidFill>
                  <a:srgbClr val="FCD3A5"/>
                </a:solidFill>
              </a:rPr>
              <a:t> </a:t>
            </a:r>
            <a:r>
              <a:rPr lang="en-US" altLang="zh-CN" b="1" dirty="0">
                <a:solidFill>
                  <a:srgbClr val="FCD3A5"/>
                </a:solidFill>
              </a:rPr>
              <a:t>elastic</a:t>
            </a:r>
            <a:r>
              <a:rPr lang="zh-CN" altLang="en-US" b="1" dirty="0">
                <a:solidFill>
                  <a:srgbClr val="FCD3A5"/>
                </a:solidFill>
              </a:rPr>
              <a:t> </a:t>
            </a:r>
            <a:r>
              <a:rPr lang="en-US" altLang="zh-CN" b="1" dirty="0">
                <a:solidFill>
                  <a:srgbClr val="FCD3A5"/>
                </a:solidFill>
              </a:rPr>
              <a:t>(tendons)</a:t>
            </a:r>
            <a:endParaRPr lang="en-US" b="1" dirty="0">
              <a:solidFill>
                <a:srgbClr val="FCD3A5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19388" y="6494333"/>
            <a:ext cx="39324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Total</a:t>
            </a:r>
            <a:r>
              <a:rPr lang="zh-CN" altLang="en-US" sz="1600" dirty="0"/>
              <a:t> </a:t>
            </a:r>
            <a:r>
              <a:rPr lang="en-US" altLang="zh-CN" sz="1600" dirty="0"/>
              <a:t>force</a:t>
            </a:r>
            <a:r>
              <a:rPr lang="zh-CN" altLang="en-US" sz="1600" dirty="0"/>
              <a:t> </a:t>
            </a:r>
            <a:r>
              <a:rPr lang="en-US" altLang="zh-CN" sz="1600" dirty="0"/>
              <a:t>(tension)</a:t>
            </a:r>
            <a:r>
              <a:rPr lang="zh-CN" altLang="en-US" sz="1600" dirty="0"/>
              <a:t> </a:t>
            </a:r>
            <a:r>
              <a:rPr lang="en-US" altLang="zh-CN" sz="1600" dirty="0"/>
              <a:t>=</a:t>
            </a:r>
            <a:r>
              <a:rPr lang="zh-CN" altLang="en-US" sz="1600" dirty="0"/>
              <a:t> </a:t>
            </a:r>
            <a:r>
              <a:rPr lang="en-US" altLang="zh-CN" sz="1600" dirty="0"/>
              <a:t>active+</a:t>
            </a:r>
            <a:r>
              <a:rPr lang="zh-CN" altLang="en-US" sz="1600" dirty="0"/>
              <a:t> </a:t>
            </a:r>
            <a:r>
              <a:rPr lang="en-US" altLang="zh-CN" sz="1600" dirty="0"/>
              <a:t>passive</a:t>
            </a:r>
            <a:endParaRPr lang="en-US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1927159" y="3571874"/>
            <a:ext cx="5804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Force</a:t>
            </a:r>
            <a:r>
              <a:rPr lang="zh-CN" altLang="en-US" b="1" dirty="0"/>
              <a:t> </a:t>
            </a:r>
            <a:r>
              <a:rPr lang="en-US" altLang="zh-CN" b="1" dirty="0"/>
              <a:t>is</a:t>
            </a:r>
            <a:r>
              <a:rPr lang="zh-CN" altLang="en-US" b="1" dirty="0"/>
              <a:t> </a:t>
            </a:r>
            <a:r>
              <a:rPr lang="en-US" altLang="zh-CN" b="1" dirty="0"/>
              <a:t>affected</a:t>
            </a:r>
            <a:r>
              <a:rPr lang="zh-CN" altLang="en-US" b="1" dirty="0"/>
              <a:t> </a:t>
            </a:r>
            <a:r>
              <a:rPr lang="en-US" altLang="zh-CN" b="1" dirty="0"/>
              <a:t>by</a:t>
            </a:r>
            <a:r>
              <a:rPr lang="zh-CN" altLang="en-US" b="1" dirty="0"/>
              <a:t> </a:t>
            </a:r>
            <a:r>
              <a:rPr lang="en-US" altLang="zh-CN" b="1" dirty="0"/>
              <a:t>limb/joint</a:t>
            </a:r>
            <a:r>
              <a:rPr lang="zh-CN" altLang="en-US" b="1" dirty="0"/>
              <a:t> </a:t>
            </a:r>
            <a:r>
              <a:rPr lang="en-US" altLang="zh-CN" b="1" dirty="0"/>
              <a:t>position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15605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2" grpId="0" animBg="1"/>
      <p:bldP spid="8" grpId="0"/>
      <p:bldP spid="9" grpId="0"/>
      <p:bldP spid="10" grpId="0"/>
      <p:bldP spid="11" grpId="0"/>
      <p:bldP spid="14" grpId="0"/>
      <p:bldP spid="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CCV problem in movement control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038256"/>
            <a:ext cx="8913813" cy="4819744"/>
          </a:xfrm>
        </p:spPr>
        <p:txBody>
          <a:bodyPr>
            <a:normAutofit/>
          </a:bodyPr>
          <a:lstStyle/>
          <a:p>
            <a:r>
              <a:rPr lang="en-US" altLang="zh-CN" dirty="0"/>
              <a:t>(3)</a:t>
            </a:r>
            <a:r>
              <a:rPr lang="zh-CN" altLang="en-US" dirty="0"/>
              <a:t> </a:t>
            </a:r>
            <a:r>
              <a:rPr lang="en-US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movement</a:t>
            </a:r>
            <a:r>
              <a:rPr lang="zh-CN" altLang="en-US" dirty="0"/>
              <a:t> </a:t>
            </a:r>
            <a:r>
              <a:rPr lang="en-US" altLang="zh-CN" dirty="0"/>
              <a:t>depends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/>
              <a:t>muscle</a:t>
            </a:r>
            <a:r>
              <a:rPr lang="zh-CN" altLang="en-US" dirty="0"/>
              <a:t> </a:t>
            </a:r>
            <a:r>
              <a:rPr lang="en-US" altLang="zh-CN" dirty="0"/>
              <a:t>force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force</a:t>
            </a:r>
            <a:r>
              <a:rPr lang="zh-CN" altLang="en-US" dirty="0"/>
              <a:t> </a:t>
            </a:r>
            <a:r>
              <a:rPr lang="en-US" altLang="zh-CN" dirty="0"/>
              <a:t>environment.</a:t>
            </a:r>
          </a:p>
          <a:p>
            <a:pPr lvl="1"/>
            <a:r>
              <a:rPr lang="en-US" dirty="0"/>
              <a:t>Inherent</a:t>
            </a:r>
            <a:r>
              <a:rPr lang="zh-CN" altLang="en-US" dirty="0"/>
              <a:t> </a:t>
            </a:r>
            <a:r>
              <a:rPr lang="en-US" altLang="zh-CN" dirty="0"/>
              <a:t>dynamics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l="52951" t="67637"/>
          <a:stretch/>
        </p:blipFill>
        <p:spPr>
          <a:xfrm>
            <a:off x="1105517" y="5458855"/>
            <a:ext cx="3267302" cy="97526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9937" y="5050345"/>
            <a:ext cx="2821951" cy="155693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8038" y="2586545"/>
            <a:ext cx="3289300" cy="2463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43806" y="3001502"/>
            <a:ext cx="15055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Non-linear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/>
          <a:srcRect l="11426"/>
          <a:stretch/>
        </p:blipFill>
        <p:spPr>
          <a:xfrm>
            <a:off x="643867" y="2799479"/>
            <a:ext cx="3728952" cy="249782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Freeform 5"/>
          <p:cNvSpPr/>
          <p:nvPr/>
        </p:nvSpPr>
        <p:spPr>
          <a:xfrm>
            <a:off x="3737693" y="3419980"/>
            <a:ext cx="1067913" cy="952400"/>
          </a:xfrm>
          <a:custGeom>
            <a:avLst/>
            <a:gdLst>
              <a:gd name="connsiteX0" fmla="*/ 0 w 1067913"/>
              <a:gd name="connsiteY0" fmla="*/ 952400 h 952400"/>
              <a:gd name="connsiteX1" fmla="*/ 735994 w 1067913"/>
              <a:gd name="connsiteY1" fmla="*/ 779237 h 952400"/>
              <a:gd name="connsiteX2" fmla="*/ 1067913 w 1067913"/>
              <a:gd name="connsiteY2" fmla="*/ 0 h 95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67913" h="952400">
                <a:moveTo>
                  <a:pt x="0" y="952400"/>
                </a:moveTo>
                <a:cubicBezTo>
                  <a:pt x="279004" y="945185"/>
                  <a:pt x="558009" y="937970"/>
                  <a:pt x="735994" y="779237"/>
                </a:cubicBezTo>
                <a:cubicBezTo>
                  <a:pt x="913979" y="620504"/>
                  <a:pt x="1067913" y="0"/>
                  <a:pt x="1067913" y="0"/>
                </a:cubicBezTo>
              </a:path>
            </a:pathLst>
          </a:custGeom>
          <a:ln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420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63500" y="3063875"/>
            <a:ext cx="8913813" cy="3753624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CCV problem in movement control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038256"/>
            <a:ext cx="8913813" cy="4819744"/>
          </a:xfrm>
        </p:spPr>
        <p:txBody>
          <a:bodyPr>
            <a:normAutofit/>
          </a:bodyPr>
          <a:lstStyle/>
          <a:p>
            <a:r>
              <a:rPr lang="en-US" altLang="zh-CN" dirty="0"/>
              <a:t>(3)</a:t>
            </a:r>
            <a:r>
              <a:rPr lang="zh-CN" altLang="en-US" dirty="0"/>
              <a:t> </a:t>
            </a:r>
            <a:r>
              <a:rPr lang="en-US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movement</a:t>
            </a:r>
            <a:r>
              <a:rPr lang="zh-CN" altLang="en-US" dirty="0"/>
              <a:t> </a:t>
            </a:r>
            <a:r>
              <a:rPr lang="en-US" altLang="zh-CN" dirty="0"/>
              <a:t>depends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/>
              <a:t>muscle</a:t>
            </a:r>
            <a:r>
              <a:rPr lang="zh-CN" altLang="en-US" dirty="0"/>
              <a:t> </a:t>
            </a:r>
            <a:r>
              <a:rPr lang="en-US" altLang="zh-CN" dirty="0"/>
              <a:t>force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force</a:t>
            </a:r>
            <a:r>
              <a:rPr lang="zh-CN" altLang="en-US" dirty="0"/>
              <a:t> </a:t>
            </a:r>
            <a:r>
              <a:rPr lang="en-US" altLang="zh-CN" dirty="0"/>
              <a:t>environment.</a:t>
            </a:r>
          </a:p>
          <a:p>
            <a:pPr lvl="1"/>
            <a:r>
              <a:rPr lang="en-US" dirty="0"/>
              <a:t>Inherent dynamics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8750" y="6171168"/>
            <a:ext cx="8540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length-tension</a:t>
            </a:r>
            <a:r>
              <a:rPr lang="zh-CN" altLang="en-US" dirty="0"/>
              <a:t> </a:t>
            </a:r>
            <a:r>
              <a:rPr lang="en-US" altLang="zh-CN" dirty="0"/>
              <a:t>relations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dirty="0"/>
              <a:t>different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different</a:t>
            </a:r>
            <a:r>
              <a:rPr lang="zh-CN" altLang="en-US" dirty="0"/>
              <a:t> </a:t>
            </a:r>
            <a:r>
              <a:rPr lang="en-US" altLang="zh-CN" dirty="0"/>
              <a:t>muscle</a:t>
            </a:r>
            <a:r>
              <a:rPr lang="zh-CN" altLang="en-US" dirty="0"/>
              <a:t> </a:t>
            </a:r>
            <a:r>
              <a:rPr lang="en-US" altLang="zh-CN" dirty="0"/>
              <a:t>architectures.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3274" y="3647043"/>
            <a:ext cx="4657725" cy="256742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92125" y="4397375"/>
            <a:ext cx="1159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pennate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254875" y="4397375"/>
            <a:ext cx="1015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parallel</a:t>
            </a:r>
          </a:p>
        </p:txBody>
      </p:sp>
      <p:sp>
        <p:nvSpPr>
          <p:cNvPr id="17" name="Freeform 16"/>
          <p:cNvSpPr/>
          <p:nvPr/>
        </p:nvSpPr>
        <p:spPr>
          <a:xfrm>
            <a:off x="1079500" y="4810125"/>
            <a:ext cx="1016000" cy="482360"/>
          </a:xfrm>
          <a:custGeom>
            <a:avLst/>
            <a:gdLst>
              <a:gd name="connsiteX0" fmla="*/ 0 w 1016000"/>
              <a:gd name="connsiteY0" fmla="*/ 0 h 482360"/>
              <a:gd name="connsiteX1" fmla="*/ 254000 w 1016000"/>
              <a:gd name="connsiteY1" fmla="*/ 476250 h 482360"/>
              <a:gd name="connsiteX2" fmla="*/ 666750 w 1016000"/>
              <a:gd name="connsiteY2" fmla="*/ 269875 h 482360"/>
              <a:gd name="connsiteX3" fmla="*/ 1016000 w 1016000"/>
              <a:gd name="connsiteY3" fmla="*/ 269875 h 482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6000" h="482360">
                <a:moveTo>
                  <a:pt x="0" y="0"/>
                </a:moveTo>
                <a:cubicBezTo>
                  <a:pt x="71437" y="215635"/>
                  <a:pt x="142875" y="431271"/>
                  <a:pt x="254000" y="476250"/>
                </a:cubicBezTo>
                <a:cubicBezTo>
                  <a:pt x="365125" y="521229"/>
                  <a:pt x="539750" y="304271"/>
                  <a:pt x="666750" y="269875"/>
                </a:cubicBezTo>
                <a:cubicBezTo>
                  <a:pt x="793750" y="235479"/>
                  <a:pt x="904875" y="252677"/>
                  <a:pt x="1016000" y="269875"/>
                </a:cubicBezTo>
              </a:path>
            </a:pathLst>
          </a:custGeom>
          <a:ln>
            <a:solidFill>
              <a:schemeClr val="bg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 flipH="1">
            <a:off x="6746875" y="4810125"/>
            <a:ext cx="1016000" cy="482360"/>
          </a:xfrm>
          <a:custGeom>
            <a:avLst/>
            <a:gdLst>
              <a:gd name="connsiteX0" fmla="*/ 0 w 1016000"/>
              <a:gd name="connsiteY0" fmla="*/ 0 h 482360"/>
              <a:gd name="connsiteX1" fmla="*/ 254000 w 1016000"/>
              <a:gd name="connsiteY1" fmla="*/ 476250 h 482360"/>
              <a:gd name="connsiteX2" fmla="*/ 666750 w 1016000"/>
              <a:gd name="connsiteY2" fmla="*/ 269875 h 482360"/>
              <a:gd name="connsiteX3" fmla="*/ 1016000 w 1016000"/>
              <a:gd name="connsiteY3" fmla="*/ 269875 h 482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6000" h="482360">
                <a:moveTo>
                  <a:pt x="0" y="0"/>
                </a:moveTo>
                <a:cubicBezTo>
                  <a:pt x="71437" y="215635"/>
                  <a:pt x="142875" y="431271"/>
                  <a:pt x="254000" y="476250"/>
                </a:cubicBezTo>
                <a:cubicBezTo>
                  <a:pt x="365125" y="521229"/>
                  <a:pt x="539750" y="304271"/>
                  <a:pt x="666750" y="269875"/>
                </a:cubicBezTo>
                <a:cubicBezTo>
                  <a:pt x="793750" y="235479"/>
                  <a:pt x="904875" y="252677"/>
                  <a:pt x="1016000" y="269875"/>
                </a:cubicBezTo>
              </a:path>
            </a:pathLst>
          </a:custGeom>
          <a:ln>
            <a:solidFill>
              <a:schemeClr val="bg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2022409" y="3270249"/>
            <a:ext cx="5804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Force</a:t>
            </a:r>
            <a:r>
              <a:rPr lang="zh-CN" altLang="en-US" b="1" dirty="0"/>
              <a:t> </a:t>
            </a:r>
            <a:r>
              <a:rPr lang="en-US" altLang="zh-CN" b="1" dirty="0"/>
              <a:t>is</a:t>
            </a:r>
            <a:r>
              <a:rPr lang="zh-CN" altLang="en-US" b="1" dirty="0"/>
              <a:t> </a:t>
            </a:r>
            <a:r>
              <a:rPr lang="en-US" altLang="zh-CN" b="1" dirty="0"/>
              <a:t>affected</a:t>
            </a:r>
            <a:r>
              <a:rPr lang="zh-CN" altLang="en-US" b="1" dirty="0"/>
              <a:t> </a:t>
            </a:r>
            <a:r>
              <a:rPr lang="en-US" altLang="zh-CN" b="1" dirty="0"/>
              <a:t>by</a:t>
            </a:r>
            <a:r>
              <a:rPr lang="zh-CN" altLang="en-US" b="1" dirty="0"/>
              <a:t> </a:t>
            </a:r>
            <a:r>
              <a:rPr lang="en-US" altLang="zh-CN" b="1" dirty="0"/>
              <a:t>limb/joint</a:t>
            </a:r>
            <a:r>
              <a:rPr lang="zh-CN" altLang="en-US" b="1" dirty="0"/>
              <a:t> </a:t>
            </a:r>
            <a:r>
              <a:rPr lang="en-US" altLang="zh-CN" b="1" dirty="0"/>
              <a:t>position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407860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63500" y="3595211"/>
            <a:ext cx="8913813" cy="3222288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CCV problem in movement control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038256"/>
            <a:ext cx="8913813" cy="4819744"/>
          </a:xfrm>
        </p:spPr>
        <p:txBody>
          <a:bodyPr>
            <a:normAutofit/>
          </a:bodyPr>
          <a:lstStyle/>
          <a:p>
            <a:r>
              <a:rPr lang="en-US" altLang="zh-CN" dirty="0"/>
              <a:t>(3)</a:t>
            </a:r>
            <a:r>
              <a:rPr lang="zh-CN" altLang="en-US" dirty="0"/>
              <a:t> </a:t>
            </a:r>
            <a:r>
              <a:rPr lang="en-US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movement</a:t>
            </a:r>
            <a:r>
              <a:rPr lang="zh-CN" altLang="en-US" dirty="0"/>
              <a:t> </a:t>
            </a:r>
            <a:r>
              <a:rPr lang="en-US" altLang="zh-CN" dirty="0"/>
              <a:t>depends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/>
              <a:t>muscle</a:t>
            </a:r>
            <a:r>
              <a:rPr lang="zh-CN" altLang="en-US" dirty="0"/>
              <a:t> </a:t>
            </a:r>
            <a:r>
              <a:rPr lang="en-US" altLang="zh-CN" dirty="0"/>
              <a:t>force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force</a:t>
            </a:r>
            <a:r>
              <a:rPr lang="zh-CN" altLang="en-US" dirty="0"/>
              <a:t> </a:t>
            </a:r>
            <a:r>
              <a:rPr lang="en-US" altLang="zh-CN" dirty="0"/>
              <a:t>environment.</a:t>
            </a:r>
          </a:p>
          <a:p>
            <a:pPr lvl="1"/>
            <a:r>
              <a:rPr lang="en-US" dirty="0"/>
              <a:t>Inherent</a:t>
            </a:r>
            <a:r>
              <a:rPr lang="zh-CN" altLang="en-US" dirty="0"/>
              <a:t> </a:t>
            </a:r>
            <a:r>
              <a:rPr lang="en-US" altLang="zh-CN" dirty="0"/>
              <a:t>dynamics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3949" y="4178300"/>
            <a:ext cx="4039529" cy="1600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0122" y="5937250"/>
            <a:ext cx="8351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Two</a:t>
            </a:r>
            <a:r>
              <a:rPr lang="zh-CN" altLang="en-US" dirty="0"/>
              <a:t> </a:t>
            </a:r>
            <a:r>
              <a:rPr lang="en-US" altLang="zh-CN" dirty="0"/>
              <a:t>joint</a:t>
            </a:r>
            <a:r>
              <a:rPr lang="zh-CN" altLang="en-US" dirty="0"/>
              <a:t> </a:t>
            </a:r>
            <a:r>
              <a:rPr lang="en-US" altLang="zh-CN" dirty="0"/>
              <a:t>muscles:</a:t>
            </a:r>
            <a:r>
              <a:rPr lang="zh-CN" altLang="en-US" dirty="0"/>
              <a:t> </a:t>
            </a:r>
            <a:r>
              <a:rPr lang="en-US" altLang="zh-CN" dirty="0"/>
              <a:t>co-vary</a:t>
            </a:r>
            <a:r>
              <a:rPr lang="zh-CN" altLang="en-US" dirty="0"/>
              <a:t> </a:t>
            </a:r>
            <a:r>
              <a:rPr lang="en-US" altLang="zh-CN" dirty="0"/>
              <a:t>joints</a:t>
            </a:r>
            <a:r>
              <a:rPr lang="zh-CN" altLang="en-US" dirty="0"/>
              <a:t> </a:t>
            </a:r>
            <a:r>
              <a:rPr lang="en-US" altLang="zh-CN" dirty="0"/>
              <a:t>inversely,</a:t>
            </a:r>
            <a:r>
              <a:rPr lang="zh-CN" altLang="en-US" dirty="0"/>
              <a:t> </a:t>
            </a:r>
            <a:r>
              <a:rPr lang="en-US" altLang="zh-CN" dirty="0"/>
              <a:t>total</a:t>
            </a:r>
            <a:r>
              <a:rPr lang="zh-CN" altLang="en-US" dirty="0"/>
              <a:t> </a:t>
            </a:r>
            <a:r>
              <a:rPr lang="en-US" altLang="zh-CN" dirty="0"/>
              <a:t>muscle</a:t>
            </a:r>
            <a:r>
              <a:rPr lang="zh-CN" altLang="en-US" dirty="0"/>
              <a:t> </a:t>
            </a:r>
            <a:r>
              <a:rPr lang="en-US" altLang="zh-CN" dirty="0"/>
              <a:t>length</a:t>
            </a:r>
            <a:r>
              <a:rPr lang="zh-CN" altLang="en-US" dirty="0"/>
              <a:t> </a:t>
            </a:r>
            <a:r>
              <a:rPr lang="en-US" altLang="zh-CN" dirty="0"/>
              <a:t>stays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same, force output is different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2280451" y="3758759"/>
            <a:ext cx="4993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Force</a:t>
            </a:r>
            <a:r>
              <a:rPr lang="zh-CN" altLang="en-US" b="1" dirty="0"/>
              <a:t> </a:t>
            </a:r>
            <a:r>
              <a:rPr lang="en-US" altLang="zh-CN" b="1" dirty="0"/>
              <a:t>is</a:t>
            </a:r>
            <a:r>
              <a:rPr lang="zh-CN" altLang="en-US" b="1" dirty="0"/>
              <a:t> </a:t>
            </a:r>
            <a:r>
              <a:rPr lang="en-US" altLang="zh-CN" b="1" dirty="0"/>
              <a:t>affected</a:t>
            </a:r>
            <a:r>
              <a:rPr lang="zh-CN" altLang="en-US" b="1" dirty="0"/>
              <a:t> </a:t>
            </a:r>
            <a:r>
              <a:rPr lang="en-US" altLang="zh-CN" b="1" dirty="0"/>
              <a:t>by</a:t>
            </a:r>
            <a:r>
              <a:rPr lang="zh-CN" altLang="en-US" b="1" dirty="0"/>
              <a:t> </a:t>
            </a:r>
            <a:r>
              <a:rPr lang="en-US" altLang="zh-CN" b="1" dirty="0"/>
              <a:t>limb/joint</a:t>
            </a:r>
            <a:r>
              <a:rPr lang="zh-CN" altLang="en-US" b="1" dirty="0"/>
              <a:t> </a:t>
            </a:r>
            <a:r>
              <a:rPr lang="en-US" altLang="zh-CN" b="1" dirty="0"/>
              <a:t>position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27145" t="25174" r="15616" b="10737"/>
          <a:stretch/>
        </p:blipFill>
        <p:spPr>
          <a:xfrm>
            <a:off x="6594900" y="2661329"/>
            <a:ext cx="2541154" cy="19480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894227"/>
            <a:ext cx="2280451" cy="1482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4837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63500" y="2905126"/>
            <a:ext cx="8913813" cy="3912374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CCV problem in movement control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038256"/>
            <a:ext cx="8913813" cy="866869"/>
          </a:xfrm>
        </p:spPr>
        <p:txBody>
          <a:bodyPr>
            <a:normAutofit/>
          </a:bodyPr>
          <a:lstStyle/>
          <a:p>
            <a:r>
              <a:rPr lang="en-US" altLang="zh-CN" dirty="0"/>
              <a:t>(3)</a:t>
            </a:r>
            <a:r>
              <a:rPr lang="zh-CN" altLang="en-US" dirty="0"/>
              <a:t> </a:t>
            </a:r>
            <a:r>
              <a:rPr lang="en-US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movement</a:t>
            </a:r>
            <a:r>
              <a:rPr lang="zh-CN" altLang="en-US" dirty="0"/>
              <a:t> </a:t>
            </a:r>
            <a:r>
              <a:rPr lang="en-US" altLang="zh-CN" dirty="0"/>
              <a:t>depends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/>
              <a:t>muscle</a:t>
            </a:r>
            <a:r>
              <a:rPr lang="zh-CN" altLang="en-US" dirty="0"/>
              <a:t> </a:t>
            </a:r>
            <a:r>
              <a:rPr lang="en-US" altLang="zh-CN" dirty="0"/>
              <a:t>force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force</a:t>
            </a:r>
            <a:r>
              <a:rPr lang="zh-CN" altLang="en-US" dirty="0"/>
              <a:t> </a:t>
            </a:r>
            <a:r>
              <a:rPr lang="en-US" altLang="zh-CN" dirty="0"/>
              <a:t>environment.</a:t>
            </a:r>
          </a:p>
          <a:p>
            <a:pPr lvl="1"/>
            <a:r>
              <a:rPr lang="en-US" dirty="0"/>
              <a:t>Inherent</a:t>
            </a:r>
            <a:r>
              <a:rPr lang="zh-CN" altLang="en-US" dirty="0"/>
              <a:t> </a:t>
            </a:r>
            <a:r>
              <a:rPr lang="en-US" altLang="zh-CN" dirty="0"/>
              <a:t>dynamics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1373" y="3460748"/>
            <a:ext cx="8692440" cy="324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charset="2"/>
              <a:buChar char="v"/>
            </a:pP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given</a:t>
            </a:r>
            <a:r>
              <a:rPr lang="zh-CN" altLang="en-US" dirty="0"/>
              <a:t> </a:t>
            </a:r>
            <a:r>
              <a:rPr lang="en-US" altLang="zh-CN" dirty="0"/>
              <a:t>level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neural activation,</a:t>
            </a:r>
            <a:r>
              <a:rPr lang="zh-CN" altLang="en-US" dirty="0"/>
              <a:t> </a:t>
            </a:r>
            <a:r>
              <a:rPr lang="en-US" altLang="zh-CN" dirty="0"/>
              <a:t>force</a:t>
            </a:r>
            <a:r>
              <a:rPr lang="zh-CN" altLang="en-US" dirty="0"/>
              <a:t> </a:t>
            </a:r>
            <a:r>
              <a:rPr lang="en-US" altLang="zh-CN" dirty="0"/>
              <a:t>from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muscle</a:t>
            </a:r>
            <a:r>
              <a:rPr lang="zh-CN" altLang="en-US" dirty="0"/>
              <a:t> </a:t>
            </a:r>
            <a:r>
              <a:rPr lang="en-US" altLang="zh-CN" dirty="0"/>
              <a:t>varies</a:t>
            </a:r>
            <a:r>
              <a:rPr lang="zh-CN" altLang="en-US" dirty="0"/>
              <a:t> </a:t>
            </a:r>
            <a:r>
              <a:rPr lang="en-US" altLang="zh-CN" dirty="0"/>
              <a:t>depending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/>
              <a:t>muscle</a:t>
            </a:r>
            <a:r>
              <a:rPr lang="zh-CN" altLang="en-US" dirty="0"/>
              <a:t> </a:t>
            </a:r>
            <a:r>
              <a:rPr lang="en-US" altLang="zh-CN" dirty="0"/>
              <a:t>length,</a:t>
            </a:r>
            <a:r>
              <a:rPr lang="zh-CN" altLang="en-US" dirty="0"/>
              <a:t> </a:t>
            </a:r>
            <a:r>
              <a:rPr lang="en-US" altLang="zh-CN" dirty="0"/>
              <a:t>according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u="sng" dirty="0"/>
              <a:t>nonlinear</a:t>
            </a:r>
            <a:r>
              <a:rPr lang="zh-CN" altLang="en-US" dirty="0"/>
              <a:t> </a:t>
            </a:r>
            <a:r>
              <a:rPr lang="en-US" altLang="zh-CN" dirty="0"/>
              <a:t>length-tension</a:t>
            </a:r>
            <a:r>
              <a:rPr lang="zh-CN" altLang="en-US" dirty="0"/>
              <a:t> </a:t>
            </a:r>
            <a:r>
              <a:rPr lang="en-US" altLang="zh-CN" dirty="0"/>
              <a:t>curve.</a:t>
            </a:r>
          </a:p>
          <a:p>
            <a:pPr marL="285750" indent="-285750">
              <a:spcAft>
                <a:spcPts val="600"/>
              </a:spcAft>
              <a:buFont typeface="Wingdings" charset="2"/>
              <a:buChar char="v"/>
            </a:pPr>
            <a:r>
              <a:rPr lang="en-US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L-T</a:t>
            </a:r>
            <a:r>
              <a:rPr lang="zh-CN" altLang="en-US" dirty="0"/>
              <a:t>  </a:t>
            </a:r>
            <a:r>
              <a:rPr lang="en-US" altLang="zh-CN" dirty="0"/>
              <a:t>curve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different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different</a:t>
            </a:r>
            <a:r>
              <a:rPr lang="zh-CN" altLang="en-US" dirty="0"/>
              <a:t> </a:t>
            </a:r>
            <a:r>
              <a:rPr lang="en-US" altLang="zh-CN" dirty="0"/>
              <a:t>muscle</a:t>
            </a:r>
            <a:r>
              <a:rPr lang="zh-CN" altLang="en-US" dirty="0"/>
              <a:t> </a:t>
            </a:r>
            <a:r>
              <a:rPr lang="en-US" altLang="zh-CN" dirty="0"/>
              <a:t>architectures.</a:t>
            </a:r>
          </a:p>
          <a:p>
            <a:pPr marL="285750" indent="-285750">
              <a:spcAft>
                <a:spcPts val="600"/>
              </a:spcAft>
              <a:buFont typeface="Wingdings" charset="2"/>
              <a:buChar char="v"/>
            </a:pPr>
            <a:r>
              <a:rPr lang="en-US" dirty="0"/>
              <a:t>Muscle</a:t>
            </a:r>
            <a:r>
              <a:rPr lang="zh-CN" altLang="en-US" dirty="0"/>
              <a:t> </a:t>
            </a:r>
            <a:r>
              <a:rPr lang="en-US" altLang="zh-CN" dirty="0"/>
              <a:t>length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not</a:t>
            </a:r>
            <a:r>
              <a:rPr lang="zh-CN" altLang="en-US" dirty="0"/>
              <a:t> </a:t>
            </a:r>
            <a:r>
              <a:rPr lang="en-US" altLang="zh-CN" dirty="0"/>
              <a:t>one-to-one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joint</a:t>
            </a:r>
            <a:r>
              <a:rPr lang="zh-CN" altLang="en-US" dirty="0"/>
              <a:t> </a:t>
            </a:r>
            <a:r>
              <a:rPr lang="en-US" altLang="zh-CN" dirty="0"/>
              <a:t>position,</a:t>
            </a:r>
            <a:r>
              <a:rPr lang="zh-CN" altLang="en-US" dirty="0"/>
              <a:t> </a:t>
            </a:r>
            <a:r>
              <a:rPr lang="en-US" altLang="zh-CN" dirty="0"/>
              <a:t>e.g.</a:t>
            </a:r>
            <a:r>
              <a:rPr lang="zh-CN" altLang="en-US" dirty="0"/>
              <a:t> </a:t>
            </a:r>
            <a:r>
              <a:rPr lang="zh-CN" altLang="zh-CN" dirty="0"/>
              <a:t>2</a:t>
            </a:r>
            <a:r>
              <a:rPr lang="en-US" altLang="zh-CN" dirty="0"/>
              <a:t>-joint</a:t>
            </a:r>
            <a:r>
              <a:rPr lang="zh-CN" altLang="en-US" dirty="0"/>
              <a:t> </a:t>
            </a:r>
            <a:r>
              <a:rPr lang="en-US" altLang="zh-CN" dirty="0"/>
              <a:t>muscles.</a:t>
            </a:r>
          </a:p>
          <a:p>
            <a:pPr marL="285750" indent="-285750">
              <a:spcAft>
                <a:spcPts val="600"/>
              </a:spcAft>
              <a:buFont typeface="Wingdings" charset="2"/>
              <a:buChar char="v"/>
            </a:pPr>
            <a:r>
              <a:rPr lang="en-US" dirty="0"/>
              <a:t>Lastly</a:t>
            </a:r>
            <a:r>
              <a:rPr lang="en-US" altLang="zh-CN" dirty="0"/>
              <a:t>,</a:t>
            </a:r>
            <a:r>
              <a:rPr lang="zh-CN" altLang="en-US" dirty="0"/>
              <a:t> </a:t>
            </a:r>
            <a:r>
              <a:rPr lang="en-US" altLang="zh-CN" dirty="0"/>
              <a:t>torque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joint</a:t>
            </a:r>
            <a:r>
              <a:rPr lang="zh-CN" altLang="en-US" dirty="0"/>
              <a:t> </a:t>
            </a:r>
            <a:r>
              <a:rPr lang="en-US" altLang="zh-CN" dirty="0"/>
              <a:t>=</a:t>
            </a:r>
            <a:r>
              <a:rPr lang="zh-CN" altLang="en-US" dirty="0"/>
              <a:t> </a:t>
            </a:r>
            <a:r>
              <a:rPr lang="en-US" altLang="zh-CN" dirty="0"/>
              <a:t>muscle</a:t>
            </a:r>
            <a:r>
              <a:rPr lang="zh-CN" altLang="en-US" dirty="0"/>
              <a:t> </a:t>
            </a:r>
            <a:r>
              <a:rPr lang="en-US" altLang="zh-CN" dirty="0"/>
              <a:t>force</a:t>
            </a:r>
            <a:r>
              <a:rPr lang="zh-CN" altLang="en-US" dirty="0"/>
              <a:t> </a:t>
            </a:r>
            <a:r>
              <a:rPr lang="en-US" altLang="zh-CN" dirty="0"/>
              <a:t>X</a:t>
            </a:r>
            <a:r>
              <a:rPr lang="zh-CN" altLang="en-US" dirty="0"/>
              <a:t> </a:t>
            </a:r>
            <a:r>
              <a:rPr lang="en-US" altLang="zh-CN" dirty="0"/>
              <a:t>lever</a:t>
            </a:r>
            <a:r>
              <a:rPr lang="zh-CN" altLang="en-US" dirty="0"/>
              <a:t> </a:t>
            </a:r>
            <a:r>
              <a:rPr lang="en-US" altLang="zh-CN" dirty="0"/>
              <a:t>arm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u="sng" dirty="0"/>
              <a:t> </a:t>
            </a:r>
            <a:r>
              <a:rPr lang="en-US" altLang="zh-CN" u="sng" dirty="0"/>
              <a:t>lever</a:t>
            </a:r>
            <a:r>
              <a:rPr lang="zh-CN" altLang="en-US" u="sng" dirty="0"/>
              <a:t> </a:t>
            </a:r>
            <a:r>
              <a:rPr lang="en-US" altLang="zh-CN" u="sng" dirty="0"/>
              <a:t>arm</a:t>
            </a:r>
            <a:r>
              <a:rPr lang="zh-CN" altLang="en-US" u="sng" dirty="0"/>
              <a:t> </a:t>
            </a:r>
            <a:r>
              <a:rPr lang="en-US" altLang="zh-CN" u="sng" dirty="0"/>
              <a:t>varies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joint</a:t>
            </a:r>
            <a:r>
              <a:rPr lang="zh-CN" altLang="en-US" dirty="0"/>
              <a:t> </a:t>
            </a:r>
            <a:r>
              <a:rPr lang="en-US" altLang="zh-CN" dirty="0"/>
              <a:t>position.</a:t>
            </a:r>
          </a:p>
          <a:p>
            <a:pPr marL="285750" indent="-285750">
              <a:spcAft>
                <a:spcPts val="600"/>
              </a:spcAft>
              <a:buFont typeface="Wingdings" charset="2"/>
              <a:buChar char="v"/>
            </a:pPr>
            <a:r>
              <a:rPr lang="en-US" dirty="0"/>
              <a:t>Therefore</a:t>
            </a:r>
            <a:r>
              <a:rPr lang="en-US" altLang="zh-CN" dirty="0"/>
              <a:t>,</a:t>
            </a:r>
            <a:r>
              <a:rPr lang="zh-CN" altLang="en-US" dirty="0"/>
              <a:t> </a:t>
            </a:r>
            <a:r>
              <a:rPr lang="en-US" altLang="zh-CN" dirty="0"/>
              <a:t>action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muscle</a:t>
            </a:r>
            <a:r>
              <a:rPr lang="zh-CN" altLang="en-US" dirty="0"/>
              <a:t> </a:t>
            </a:r>
            <a:r>
              <a:rPr lang="en-US" altLang="zh-CN" dirty="0"/>
              <a:t>depends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/>
              <a:t>joint</a:t>
            </a:r>
            <a:r>
              <a:rPr lang="zh-CN" altLang="en-US" dirty="0"/>
              <a:t> </a:t>
            </a:r>
            <a:r>
              <a:rPr lang="en-US" altLang="zh-CN" dirty="0"/>
              <a:t>position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which</a:t>
            </a:r>
            <a:r>
              <a:rPr lang="zh-CN" altLang="en-US" dirty="0"/>
              <a:t> </a:t>
            </a:r>
            <a:r>
              <a:rPr lang="en-US" altLang="zh-CN" dirty="0"/>
              <a:t>muscle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use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given</a:t>
            </a:r>
            <a:r>
              <a:rPr lang="zh-CN" altLang="en-US" dirty="0"/>
              <a:t> </a:t>
            </a:r>
            <a:r>
              <a:rPr lang="en-US" altLang="zh-CN" dirty="0"/>
              <a:t>movement</a:t>
            </a:r>
            <a:r>
              <a:rPr lang="zh-CN" altLang="en-US" dirty="0"/>
              <a:t> </a:t>
            </a:r>
            <a:r>
              <a:rPr lang="en-US" altLang="zh-CN" dirty="0"/>
              <a:t>depends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circumstance.</a:t>
            </a:r>
            <a:r>
              <a:rPr lang="zh-CN" altLang="en-US" dirty="0"/>
              <a:t> </a:t>
            </a:r>
            <a:endParaRPr lang="en-US" altLang="zh-CN" dirty="0"/>
          </a:p>
          <a:p>
            <a:pPr marL="285750" indent="-285750">
              <a:spcAft>
                <a:spcPts val="600"/>
              </a:spcAft>
              <a:buFont typeface="Wingdings" charset="2"/>
              <a:buChar char="v"/>
            </a:pPr>
            <a:r>
              <a:rPr lang="en-US" dirty="0"/>
              <a:t>Neural</a:t>
            </a:r>
            <a:r>
              <a:rPr lang="zh-CN" altLang="en-US" dirty="0"/>
              <a:t> </a:t>
            </a:r>
            <a:r>
              <a:rPr lang="en-US" altLang="zh-CN" dirty="0"/>
              <a:t>activation</a:t>
            </a:r>
            <a:r>
              <a:rPr lang="zh-CN" altLang="en-US" dirty="0"/>
              <a:t> ≠ </a:t>
            </a:r>
            <a:r>
              <a:rPr lang="en-US" altLang="zh-CN" dirty="0"/>
              <a:t>muscle</a:t>
            </a:r>
            <a:r>
              <a:rPr lang="zh-CN" altLang="en-US" dirty="0"/>
              <a:t> </a:t>
            </a:r>
            <a:r>
              <a:rPr lang="en-US" altLang="zh-CN" dirty="0"/>
              <a:t>force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927159" y="3091416"/>
            <a:ext cx="5804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Force</a:t>
            </a:r>
            <a:r>
              <a:rPr lang="zh-CN" altLang="en-US" b="1" dirty="0"/>
              <a:t> </a:t>
            </a:r>
            <a:r>
              <a:rPr lang="en-US" altLang="zh-CN" b="1" dirty="0"/>
              <a:t>is</a:t>
            </a:r>
            <a:r>
              <a:rPr lang="zh-CN" altLang="en-US" b="1" dirty="0"/>
              <a:t> </a:t>
            </a:r>
            <a:r>
              <a:rPr lang="en-US" altLang="zh-CN" b="1" dirty="0"/>
              <a:t>affected</a:t>
            </a:r>
            <a:r>
              <a:rPr lang="zh-CN" altLang="en-US" b="1" dirty="0"/>
              <a:t> </a:t>
            </a:r>
            <a:r>
              <a:rPr lang="en-US" altLang="zh-CN" b="1" dirty="0"/>
              <a:t>by</a:t>
            </a:r>
            <a:r>
              <a:rPr lang="zh-CN" altLang="en-US" b="1" dirty="0"/>
              <a:t> </a:t>
            </a:r>
            <a:r>
              <a:rPr lang="en-US" altLang="zh-CN" b="1" dirty="0"/>
              <a:t>limb/joint</a:t>
            </a:r>
            <a:r>
              <a:rPr lang="zh-CN" altLang="en-US" b="1" dirty="0"/>
              <a:t> </a:t>
            </a:r>
            <a:r>
              <a:rPr lang="en-US" altLang="zh-CN" b="1" dirty="0">
                <a:solidFill>
                  <a:srgbClr val="FF0000"/>
                </a:solidFill>
              </a:rPr>
              <a:t>position</a:t>
            </a:r>
            <a:r>
              <a:rPr lang="en-US" altLang="zh-CN" b="1" dirty="0"/>
              <a:t>: Summary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94300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1DC23-389A-8F44-A6D0-33704F523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ans" dirty="0"/>
              <a:t>Two</a:t>
            </a:r>
            <a:r>
              <a:rPr lang="zh-Hans" altLang="en-US" dirty="0"/>
              <a:t> </a:t>
            </a:r>
            <a:r>
              <a:rPr lang="en-US" altLang="zh-Hans" dirty="0"/>
              <a:t>elements</a:t>
            </a:r>
            <a:r>
              <a:rPr lang="zh-Hans" altLang="en-US" dirty="0"/>
              <a:t> </a:t>
            </a:r>
            <a:r>
              <a:rPr lang="en-US" altLang="zh-Hans" dirty="0"/>
              <a:t>of</a:t>
            </a:r>
            <a:r>
              <a:rPr lang="zh-Hans" altLang="en-US" dirty="0"/>
              <a:t> </a:t>
            </a:r>
            <a:r>
              <a:rPr lang="en-US" altLang="zh-Hans" dirty="0"/>
              <a:t>action</a:t>
            </a:r>
            <a:r>
              <a:rPr lang="zh-Hans" altLang="en-US" dirty="0"/>
              <a:t> </a:t>
            </a:r>
            <a:r>
              <a:rPr lang="en-US" altLang="zh-Hans" dirty="0"/>
              <a:t>control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67B5B5-3A1A-7741-8642-3F3E83EC32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7279" y="2164448"/>
            <a:ext cx="7610476" cy="3670767"/>
          </a:xfrm>
        </p:spPr>
        <p:txBody>
          <a:bodyPr/>
          <a:lstStyle/>
          <a:p>
            <a:endParaRPr lang="en-US" altLang="zh-Hans" dirty="0"/>
          </a:p>
          <a:p>
            <a:r>
              <a:rPr lang="en-US" altLang="zh-Hans" dirty="0"/>
              <a:t>The</a:t>
            </a:r>
            <a:r>
              <a:rPr lang="zh-Hans" altLang="en-US" dirty="0"/>
              <a:t> </a:t>
            </a:r>
            <a:r>
              <a:rPr lang="en-US" altLang="zh-Hans" dirty="0"/>
              <a:t>function</a:t>
            </a:r>
            <a:r>
              <a:rPr lang="zh-Hans" altLang="en-US" dirty="0"/>
              <a:t> </a:t>
            </a:r>
            <a:r>
              <a:rPr lang="en-US" altLang="zh-Hans" dirty="0"/>
              <a:t>of</a:t>
            </a:r>
            <a:r>
              <a:rPr lang="zh-Hans" altLang="en-US" dirty="0"/>
              <a:t> </a:t>
            </a:r>
            <a:r>
              <a:rPr lang="en-US" altLang="zh-Hans" dirty="0"/>
              <a:t>perception</a:t>
            </a:r>
            <a:r>
              <a:rPr lang="zh-Hans" altLang="en-US" dirty="0"/>
              <a:t> </a:t>
            </a:r>
            <a:r>
              <a:rPr lang="en-US" altLang="zh-Hans" dirty="0"/>
              <a:t>is</a:t>
            </a:r>
            <a:r>
              <a:rPr lang="zh-Hans" altLang="en-US" dirty="0"/>
              <a:t> </a:t>
            </a:r>
            <a:r>
              <a:rPr lang="en-US" altLang="zh-Hans" dirty="0"/>
              <a:t>to</a:t>
            </a:r>
            <a:r>
              <a:rPr lang="zh-Hans" altLang="en-US" dirty="0"/>
              <a:t> </a:t>
            </a:r>
            <a:r>
              <a:rPr lang="en-US" altLang="zh-Hans" dirty="0"/>
              <a:t>control</a:t>
            </a:r>
            <a:r>
              <a:rPr lang="zh-Hans" altLang="en-US" dirty="0"/>
              <a:t> </a:t>
            </a:r>
            <a:r>
              <a:rPr lang="en-US" altLang="zh-Hans" dirty="0"/>
              <a:t>action</a:t>
            </a:r>
          </a:p>
          <a:p>
            <a:r>
              <a:rPr lang="en-US" altLang="zh-Hans" dirty="0"/>
              <a:t>Two</a:t>
            </a:r>
            <a:r>
              <a:rPr lang="zh-Hans" altLang="en-US" dirty="0"/>
              <a:t> </a:t>
            </a:r>
            <a:r>
              <a:rPr lang="en-US" altLang="zh-Hans" dirty="0"/>
              <a:t>elements</a:t>
            </a:r>
            <a:r>
              <a:rPr lang="zh-Hans" altLang="en-US" dirty="0"/>
              <a:t> </a:t>
            </a:r>
            <a:r>
              <a:rPr lang="en-US" altLang="zh-Hans" dirty="0"/>
              <a:t>in</a:t>
            </a:r>
            <a:r>
              <a:rPr lang="zh-Hans" altLang="en-US" dirty="0"/>
              <a:t> </a:t>
            </a:r>
            <a:r>
              <a:rPr lang="en-US" altLang="zh-Hans" dirty="0"/>
              <a:t>action</a:t>
            </a:r>
            <a:r>
              <a:rPr lang="zh-Hans" altLang="en-US" dirty="0"/>
              <a:t> </a:t>
            </a:r>
            <a:r>
              <a:rPr lang="en-US" altLang="zh-Hans" dirty="0"/>
              <a:t>control:</a:t>
            </a:r>
          </a:p>
          <a:p>
            <a:pPr lvl="1"/>
            <a:r>
              <a:rPr lang="en-US" altLang="zh-Hans" dirty="0"/>
              <a:t>Coordination:</a:t>
            </a:r>
            <a:r>
              <a:rPr lang="zh-Hans" altLang="en-US" dirty="0"/>
              <a:t> </a:t>
            </a:r>
            <a:r>
              <a:rPr lang="en-US" altLang="zh-Hans" dirty="0"/>
              <a:t>organize</a:t>
            </a:r>
            <a:r>
              <a:rPr lang="zh-Hans" altLang="en-US" dirty="0"/>
              <a:t> </a:t>
            </a:r>
            <a:r>
              <a:rPr lang="en-US" altLang="zh-Hans" dirty="0"/>
              <a:t>various</a:t>
            </a:r>
            <a:r>
              <a:rPr lang="zh-Hans" altLang="en-US" dirty="0"/>
              <a:t> </a:t>
            </a:r>
            <a:r>
              <a:rPr lang="en-US" altLang="zh-Hans" dirty="0"/>
              <a:t>parts</a:t>
            </a:r>
            <a:r>
              <a:rPr lang="zh-Hans" altLang="en-US" dirty="0"/>
              <a:t> </a:t>
            </a:r>
            <a:r>
              <a:rPr lang="en-US" altLang="zh-Hans" dirty="0"/>
              <a:t>of</a:t>
            </a:r>
            <a:r>
              <a:rPr lang="zh-Hans" altLang="en-US" dirty="0"/>
              <a:t> </a:t>
            </a:r>
            <a:r>
              <a:rPr lang="en-US" altLang="zh-Hans" dirty="0"/>
              <a:t>an</a:t>
            </a:r>
            <a:r>
              <a:rPr lang="zh-Hans" altLang="en-US" dirty="0"/>
              <a:t> </a:t>
            </a:r>
            <a:r>
              <a:rPr lang="en-US" altLang="zh-Hans" dirty="0"/>
              <a:t>action</a:t>
            </a:r>
            <a:r>
              <a:rPr lang="zh-Hans" altLang="en-US" dirty="0"/>
              <a:t> </a:t>
            </a:r>
            <a:r>
              <a:rPr lang="en-US" altLang="zh-Hans" dirty="0"/>
              <a:t>system</a:t>
            </a:r>
            <a:r>
              <a:rPr lang="zh-Hans" altLang="en-US" dirty="0"/>
              <a:t> </a:t>
            </a:r>
            <a:r>
              <a:rPr lang="en-US" altLang="zh-Hans" dirty="0"/>
              <a:t>(e.g.</a:t>
            </a:r>
            <a:r>
              <a:rPr lang="zh-Hans" altLang="en-US" dirty="0"/>
              <a:t> </a:t>
            </a:r>
            <a:r>
              <a:rPr lang="en-US" altLang="zh-Hans" dirty="0"/>
              <a:t>the</a:t>
            </a:r>
            <a:r>
              <a:rPr lang="zh-Hans" altLang="en-US" dirty="0"/>
              <a:t> </a:t>
            </a:r>
            <a:r>
              <a:rPr lang="en-US" altLang="zh-Hans" dirty="0"/>
              <a:t>neural</a:t>
            </a:r>
            <a:r>
              <a:rPr lang="zh-Hans" altLang="en-US" dirty="0"/>
              <a:t> </a:t>
            </a:r>
            <a:r>
              <a:rPr lang="en-US" altLang="zh-Hans" dirty="0"/>
              <a:t>systems,</a:t>
            </a:r>
            <a:r>
              <a:rPr lang="zh-Hans" altLang="en-US" dirty="0"/>
              <a:t> </a:t>
            </a:r>
            <a:r>
              <a:rPr lang="en-US" altLang="zh-Hans" dirty="0"/>
              <a:t>muscles,</a:t>
            </a:r>
            <a:r>
              <a:rPr lang="zh-Hans" altLang="en-US" dirty="0"/>
              <a:t> </a:t>
            </a:r>
            <a:r>
              <a:rPr lang="en-US" altLang="zh-Hans" dirty="0"/>
              <a:t>tendons,</a:t>
            </a:r>
            <a:r>
              <a:rPr lang="zh-Hans" altLang="en-US" dirty="0"/>
              <a:t> </a:t>
            </a:r>
            <a:r>
              <a:rPr lang="en-US" altLang="zh-Hans" dirty="0"/>
              <a:t>joints,</a:t>
            </a:r>
            <a:r>
              <a:rPr lang="zh-Hans" altLang="en-US" dirty="0"/>
              <a:t> </a:t>
            </a:r>
            <a:r>
              <a:rPr lang="en-US" altLang="zh-Hans" dirty="0"/>
              <a:t>bones</a:t>
            </a:r>
            <a:r>
              <a:rPr lang="zh-Hans" altLang="en-US" dirty="0"/>
              <a:t> </a:t>
            </a:r>
            <a:r>
              <a:rPr lang="en-US" altLang="zh-Hans" dirty="0"/>
              <a:t>etc.)</a:t>
            </a:r>
          </a:p>
          <a:p>
            <a:pPr lvl="1"/>
            <a:r>
              <a:rPr lang="en-US" altLang="zh-Hans" dirty="0"/>
              <a:t>Control:</a:t>
            </a:r>
            <a:r>
              <a:rPr lang="zh-Hans" altLang="en-US" dirty="0"/>
              <a:t> </a:t>
            </a:r>
            <a:r>
              <a:rPr lang="en-US" altLang="zh-Hans" dirty="0"/>
              <a:t>regulate</a:t>
            </a:r>
            <a:r>
              <a:rPr lang="zh-Hans" altLang="en-US" dirty="0"/>
              <a:t> </a:t>
            </a:r>
            <a:r>
              <a:rPr lang="en-US" altLang="zh-Hans" dirty="0"/>
              <a:t>the</a:t>
            </a:r>
            <a:r>
              <a:rPr lang="zh-Hans" altLang="en-US" dirty="0"/>
              <a:t> </a:t>
            </a:r>
            <a:r>
              <a:rPr lang="en-US" altLang="zh-Hans" dirty="0"/>
              <a:t>action</a:t>
            </a:r>
            <a:r>
              <a:rPr lang="zh-Hans" altLang="en-US" dirty="0"/>
              <a:t> </a:t>
            </a:r>
            <a:r>
              <a:rPr lang="en-US" altLang="zh-Hans" dirty="0"/>
              <a:t>system</a:t>
            </a:r>
            <a:r>
              <a:rPr lang="zh-Hans" altLang="en-US" dirty="0"/>
              <a:t> </a:t>
            </a:r>
            <a:r>
              <a:rPr lang="en-US" altLang="zh-Hans" dirty="0"/>
              <a:t>to</a:t>
            </a:r>
            <a:r>
              <a:rPr lang="zh-Hans" altLang="en-US" dirty="0"/>
              <a:t> </a:t>
            </a:r>
            <a:r>
              <a:rPr lang="en-US" altLang="zh-Hans" dirty="0"/>
              <a:t>achieve</a:t>
            </a:r>
            <a:r>
              <a:rPr lang="zh-Hans" altLang="en-US" dirty="0"/>
              <a:t> </a:t>
            </a:r>
            <a:r>
              <a:rPr lang="en-US" altLang="zh-Hans" dirty="0"/>
              <a:t>a</a:t>
            </a:r>
            <a:r>
              <a:rPr lang="zh-Hans" altLang="en-US" dirty="0"/>
              <a:t> </a:t>
            </a:r>
            <a:r>
              <a:rPr lang="en-US" altLang="zh-Hans" dirty="0"/>
              <a:t>task</a:t>
            </a:r>
            <a:r>
              <a:rPr lang="zh-Hans" altLang="en-US" dirty="0"/>
              <a:t> </a:t>
            </a:r>
            <a:r>
              <a:rPr lang="en-US" altLang="zh-Hans" dirty="0"/>
              <a:t>goal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0780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63500" y="3573776"/>
            <a:ext cx="8913813" cy="3291348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CCV problem in movement control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6843" y="2082753"/>
            <a:ext cx="8913813" cy="4819744"/>
          </a:xfrm>
        </p:spPr>
        <p:txBody>
          <a:bodyPr>
            <a:normAutofit/>
          </a:bodyPr>
          <a:lstStyle/>
          <a:p>
            <a:r>
              <a:rPr lang="en-US" altLang="zh-CN" dirty="0"/>
              <a:t>(3)</a:t>
            </a:r>
            <a:r>
              <a:rPr lang="zh-CN" altLang="en-US" dirty="0"/>
              <a:t> </a:t>
            </a:r>
            <a:r>
              <a:rPr lang="en-US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movement</a:t>
            </a:r>
            <a:r>
              <a:rPr lang="zh-CN" altLang="en-US" dirty="0"/>
              <a:t> </a:t>
            </a:r>
            <a:r>
              <a:rPr lang="en-US" altLang="zh-CN" dirty="0"/>
              <a:t>depends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/>
              <a:t>muscle</a:t>
            </a:r>
            <a:r>
              <a:rPr lang="zh-CN" altLang="en-US" dirty="0"/>
              <a:t> </a:t>
            </a:r>
            <a:r>
              <a:rPr lang="en-US" altLang="zh-CN" dirty="0"/>
              <a:t>force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force</a:t>
            </a:r>
            <a:r>
              <a:rPr lang="zh-CN" altLang="en-US" dirty="0"/>
              <a:t> </a:t>
            </a:r>
            <a:r>
              <a:rPr lang="en-US" altLang="zh-CN" dirty="0"/>
              <a:t>environment.</a:t>
            </a:r>
          </a:p>
          <a:p>
            <a:pPr lvl="1"/>
            <a:r>
              <a:rPr lang="en-US" dirty="0"/>
              <a:t>Inherent</a:t>
            </a:r>
            <a:r>
              <a:rPr lang="zh-CN" altLang="en-US" dirty="0"/>
              <a:t> </a:t>
            </a:r>
            <a:r>
              <a:rPr lang="en-US" altLang="zh-CN" dirty="0"/>
              <a:t>dynamics</a:t>
            </a:r>
          </a:p>
          <a:p>
            <a:pPr marL="349250" lvl="1" indent="0">
              <a:buNone/>
            </a:pPr>
            <a:r>
              <a:rPr lang="en-US" b="1" dirty="0">
                <a:solidFill>
                  <a:schemeClr val="accent3"/>
                </a:solidFill>
              </a:rPr>
              <a:t>Nonlinearity</a:t>
            </a:r>
            <a:r>
              <a:rPr lang="zh-CN" altLang="en-US" b="1" dirty="0">
                <a:solidFill>
                  <a:schemeClr val="accent3"/>
                </a:solidFill>
              </a:rPr>
              <a:t> </a:t>
            </a:r>
            <a:r>
              <a:rPr lang="en-US" altLang="zh-CN" b="1" dirty="0">
                <a:solidFill>
                  <a:schemeClr val="accent3"/>
                </a:solidFill>
              </a:rPr>
              <a:t>pervades</a:t>
            </a:r>
            <a:r>
              <a:rPr lang="zh-CN" altLang="en-US" b="1" dirty="0">
                <a:solidFill>
                  <a:schemeClr val="accent3"/>
                </a:solidFill>
              </a:rPr>
              <a:t> </a:t>
            </a:r>
            <a:r>
              <a:rPr lang="en-US" altLang="zh-CN" b="1" dirty="0">
                <a:solidFill>
                  <a:schemeClr val="accent3"/>
                </a:solidFill>
              </a:rPr>
              <a:t>inherent</a:t>
            </a:r>
            <a:r>
              <a:rPr lang="zh-CN" altLang="en-US" b="1" dirty="0">
                <a:solidFill>
                  <a:schemeClr val="accent3"/>
                </a:solidFill>
              </a:rPr>
              <a:t> </a:t>
            </a:r>
            <a:r>
              <a:rPr lang="en-US" altLang="zh-CN" b="1" dirty="0">
                <a:solidFill>
                  <a:schemeClr val="accent3"/>
                </a:solidFill>
              </a:rPr>
              <a:t>dynamics!!!</a:t>
            </a:r>
            <a:r>
              <a:rPr lang="zh-CN" altLang="en-US" b="1" dirty="0">
                <a:solidFill>
                  <a:schemeClr val="accent3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So,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cannot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predict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the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behavior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of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the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whole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system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from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knowledge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of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the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behavior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of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the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components.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927159" y="3573776"/>
            <a:ext cx="5804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Force</a:t>
            </a:r>
            <a:r>
              <a:rPr lang="zh-CN" altLang="en-US" b="1" dirty="0"/>
              <a:t> </a:t>
            </a:r>
            <a:r>
              <a:rPr lang="en-US" altLang="zh-CN" b="1" dirty="0"/>
              <a:t>is</a:t>
            </a:r>
            <a:r>
              <a:rPr lang="zh-CN" altLang="en-US" b="1" dirty="0"/>
              <a:t> </a:t>
            </a:r>
            <a:r>
              <a:rPr lang="en-US" altLang="zh-CN" b="1" dirty="0"/>
              <a:t>affected</a:t>
            </a:r>
            <a:r>
              <a:rPr lang="zh-CN" altLang="en-US" b="1" dirty="0"/>
              <a:t> </a:t>
            </a:r>
            <a:r>
              <a:rPr lang="en-US" altLang="zh-CN" b="1" dirty="0"/>
              <a:t>by</a:t>
            </a:r>
            <a:r>
              <a:rPr lang="zh-CN" altLang="en-US" b="1" dirty="0"/>
              <a:t> </a:t>
            </a:r>
            <a:r>
              <a:rPr lang="en-US" altLang="zh-CN" b="1" dirty="0"/>
              <a:t>limb/joint </a:t>
            </a:r>
            <a:r>
              <a:rPr lang="en-US" altLang="zh-CN" b="1" dirty="0">
                <a:solidFill>
                  <a:srgbClr val="FF0000"/>
                </a:solidFill>
              </a:rPr>
              <a:t>velocity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3087" y="3933068"/>
            <a:ext cx="3969287" cy="29320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3766" y="4554159"/>
            <a:ext cx="43599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Power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moving</a:t>
            </a:r>
            <a:r>
              <a:rPr lang="zh-CN" altLang="en-US" dirty="0"/>
              <a:t> </a:t>
            </a:r>
            <a:r>
              <a:rPr lang="en-US" altLang="zh-CN" dirty="0"/>
              <a:t>muscle:</a:t>
            </a:r>
            <a:r>
              <a:rPr lang="zh-CN" altLang="en-US" dirty="0"/>
              <a:t> </a:t>
            </a:r>
            <a:r>
              <a:rPr lang="en-US" altLang="zh-CN" dirty="0"/>
              <a:t>rate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which</a:t>
            </a:r>
            <a:r>
              <a:rPr lang="zh-CN" altLang="en-US" dirty="0"/>
              <a:t> </a:t>
            </a:r>
            <a:r>
              <a:rPr lang="en-US" altLang="zh-CN" dirty="0"/>
              <a:t>energy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liberated</a:t>
            </a:r>
          </a:p>
          <a:p>
            <a:r>
              <a:rPr lang="en-US" b="1" dirty="0">
                <a:solidFill>
                  <a:srgbClr val="FF0000"/>
                </a:solidFill>
              </a:rPr>
              <a:t>Power</a:t>
            </a:r>
            <a:r>
              <a:rPr lang="zh-CN" altLang="en-US" b="1" dirty="0">
                <a:solidFill>
                  <a:srgbClr val="FF0000"/>
                </a:solidFill>
              </a:rPr>
              <a:t> </a:t>
            </a:r>
            <a:r>
              <a:rPr lang="en-US" altLang="zh-CN" b="1" dirty="0">
                <a:solidFill>
                  <a:srgbClr val="FF0000"/>
                </a:solidFill>
              </a:rPr>
              <a:t>=</a:t>
            </a:r>
            <a:r>
              <a:rPr lang="zh-CN" altLang="en-US" b="1" dirty="0">
                <a:solidFill>
                  <a:srgbClr val="FF0000"/>
                </a:solidFill>
              </a:rPr>
              <a:t> </a:t>
            </a:r>
            <a:r>
              <a:rPr lang="en-US" altLang="zh-CN" b="1" dirty="0">
                <a:solidFill>
                  <a:srgbClr val="FF0000"/>
                </a:solidFill>
              </a:rPr>
              <a:t>force</a:t>
            </a:r>
            <a:r>
              <a:rPr lang="zh-CN" altLang="en-US" b="1" dirty="0">
                <a:solidFill>
                  <a:srgbClr val="FF0000"/>
                </a:solidFill>
              </a:rPr>
              <a:t> </a:t>
            </a:r>
            <a:r>
              <a:rPr lang="en-US" altLang="zh-CN" b="1" dirty="0">
                <a:solidFill>
                  <a:srgbClr val="FF0000"/>
                </a:solidFill>
              </a:rPr>
              <a:t>X</a:t>
            </a:r>
            <a:r>
              <a:rPr lang="zh-CN" altLang="en-US" b="1" dirty="0">
                <a:solidFill>
                  <a:srgbClr val="FF0000"/>
                </a:solidFill>
              </a:rPr>
              <a:t> </a:t>
            </a:r>
            <a:r>
              <a:rPr lang="en-US" altLang="zh-CN" b="1" dirty="0">
                <a:solidFill>
                  <a:srgbClr val="FF0000"/>
                </a:solidFill>
              </a:rPr>
              <a:t>velocity</a:t>
            </a:r>
          </a:p>
          <a:p>
            <a:r>
              <a:rPr lang="en-US" dirty="0"/>
              <a:t>Optimal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1/3</a:t>
            </a:r>
            <a:r>
              <a:rPr lang="zh-CN" altLang="en-US" dirty="0"/>
              <a:t> </a:t>
            </a:r>
            <a:r>
              <a:rPr lang="en-US" altLang="zh-CN" dirty="0"/>
              <a:t>max</a:t>
            </a:r>
            <a:r>
              <a:rPr lang="zh-CN" altLang="en-US" dirty="0"/>
              <a:t> </a:t>
            </a:r>
            <a:r>
              <a:rPr lang="en-US" altLang="zh-CN" dirty="0" err="1"/>
              <a:t>vel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312331" y="5413375"/>
            <a:ext cx="1560756" cy="369332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90"/>
                </a:solidFill>
              </a:rPr>
              <a:t>Potentiation</a:t>
            </a:r>
            <a:r>
              <a:rPr lang="zh-CN" altLang="en-US" dirty="0">
                <a:solidFill>
                  <a:srgbClr val="000090"/>
                </a:solidFill>
              </a:rPr>
              <a:t> 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99149" y="3933068"/>
            <a:ext cx="2465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Force</a:t>
            </a:r>
            <a:r>
              <a:rPr lang="en-US" altLang="zh-CN" dirty="0"/>
              <a:t>-velocity</a:t>
            </a:r>
            <a:r>
              <a:rPr lang="zh-CN" altLang="en-US" dirty="0"/>
              <a:t> </a:t>
            </a:r>
            <a:r>
              <a:rPr lang="en-US" altLang="zh-CN" dirty="0"/>
              <a:t>curve</a:t>
            </a:r>
            <a:endParaRPr lang="en-US" dirty="0"/>
          </a:p>
        </p:txBody>
      </p:sp>
      <p:sp>
        <p:nvSpPr>
          <p:cNvPr id="8" name="Freeform 7"/>
          <p:cNvSpPr/>
          <p:nvPr/>
        </p:nvSpPr>
        <p:spPr>
          <a:xfrm>
            <a:off x="4032250" y="4492625"/>
            <a:ext cx="1127125" cy="920750"/>
          </a:xfrm>
          <a:custGeom>
            <a:avLst/>
            <a:gdLst>
              <a:gd name="connsiteX0" fmla="*/ 0 w 1127125"/>
              <a:gd name="connsiteY0" fmla="*/ 920750 h 920750"/>
              <a:gd name="connsiteX1" fmla="*/ 365125 w 1127125"/>
              <a:gd name="connsiteY1" fmla="*/ 523875 h 920750"/>
              <a:gd name="connsiteX2" fmla="*/ 666750 w 1127125"/>
              <a:gd name="connsiteY2" fmla="*/ 158750 h 920750"/>
              <a:gd name="connsiteX3" fmla="*/ 1127125 w 1127125"/>
              <a:gd name="connsiteY3" fmla="*/ 0 h 920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7125" h="920750">
                <a:moveTo>
                  <a:pt x="0" y="920750"/>
                </a:moveTo>
                <a:cubicBezTo>
                  <a:pt x="127000" y="785812"/>
                  <a:pt x="254000" y="650875"/>
                  <a:pt x="365125" y="523875"/>
                </a:cubicBezTo>
                <a:cubicBezTo>
                  <a:pt x="476250" y="396875"/>
                  <a:pt x="539750" y="246062"/>
                  <a:pt x="666750" y="158750"/>
                </a:cubicBezTo>
                <a:cubicBezTo>
                  <a:pt x="793750" y="71437"/>
                  <a:pt x="1127125" y="0"/>
                  <a:pt x="1127125" y="0"/>
                </a:cubicBezTo>
              </a:path>
            </a:pathLst>
          </a:custGeom>
          <a:ln>
            <a:solidFill>
              <a:srgbClr val="00009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008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9" grpId="0"/>
      <p:bldP spid="5" grpId="0"/>
      <p:bldP spid="6" grpId="0" animBg="1"/>
      <p:bldP spid="11" grpId="0"/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46843" y="2821926"/>
            <a:ext cx="8913813" cy="1861202"/>
          </a:xfrm>
          <a:prstGeom prst="rect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CCV problem in movement control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6843" y="2082753"/>
            <a:ext cx="8913813" cy="1123997"/>
          </a:xfrm>
        </p:spPr>
        <p:txBody>
          <a:bodyPr>
            <a:normAutofit/>
          </a:bodyPr>
          <a:lstStyle/>
          <a:p>
            <a:r>
              <a:rPr lang="en-US" altLang="zh-CN" dirty="0"/>
              <a:t>(3)</a:t>
            </a:r>
            <a:r>
              <a:rPr lang="zh-CN" altLang="en-US" dirty="0"/>
              <a:t> </a:t>
            </a:r>
            <a:r>
              <a:rPr lang="en-US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movement</a:t>
            </a:r>
            <a:r>
              <a:rPr lang="zh-CN" altLang="en-US" dirty="0"/>
              <a:t> </a:t>
            </a:r>
            <a:r>
              <a:rPr lang="en-US" altLang="zh-CN" dirty="0"/>
              <a:t>depends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/>
              <a:t>muscle</a:t>
            </a:r>
            <a:r>
              <a:rPr lang="zh-CN" altLang="en-US" dirty="0"/>
              <a:t> </a:t>
            </a:r>
            <a:r>
              <a:rPr lang="en-US" altLang="zh-CN" dirty="0"/>
              <a:t>force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force</a:t>
            </a:r>
            <a:r>
              <a:rPr lang="zh-CN" altLang="en-US" dirty="0"/>
              <a:t> </a:t>
            </a:r>
            <a:r>
              <a:rPr lang="en-US" altLang="zh-CN" dirty="0"/>
              <a:t>environment.</a:t>
            </a:r>
          </a:p>
          <a:p>
            <a:pPr lvl="1"/>
            <a:r>
              <a:rPr lang="en-US" dirty="0"/>
              <a:t>Incidental</a:t>
            </a:r>
            <a:r>
              <a:rPr lang="zh-CN" altLang="en-US" dirty="0"/>
              <a:t> </a:t>
            </a:r>
            <a:r>
              <a:rPr lang="en-US" altLang="zh-CN" dirty="0"/>
              <a:t>dynamics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6844" y="2988411"/>
            <a:ext cx="891381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Wingdings" charset="2"/>
              <a:buChar char="v"/>
            </a:pPr>
            <a:r>
              <a:rPr lang="en-US" dirty="0"/>
              <a:t>Inertia</a:t>
            </a:r>
            <a:r>
              <a:rPr lang="zh-CN" altLang="en-US" dirty="0"/>
              <a:t> </a:t>
            </a:r>
            <a:r>
              <a:rPr lang="en-US" altLang="zh-CN" dirty="0"/>
              <a:t>(swinging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bat)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resistance</a:t>
            </a:r>
            <a:r>
              <a:rPr lang="zh-CN" altLang="zh-CN" dirty="0"/>
              <a:t> </a:t>
            </a:r>
            <a:r>
              <a:rPr lang="en-US" altLang="zh-CN" dirty="0"/>
              <a:t>(writing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/>
              <a:t>paper,</a:t>
            </a:r>
            <a:r>
              <a:rPr lang="zh-CN" altLang="en-US" dirty="0"/>
              <a:t> </a:t>
            </a:r>
            <a:r>
              <a:rPr lang="en-US" altLang="zh-CN" dirty="0"/>
              <a:t>pumping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tire)</a:t>
            </a:r>
          </a:p>
          <a:p>
            <a:pPr marL="285750" indent="-285750">
              <a:spcBef>
                <a:spcPts val="600"/>
              </a:spcBef>
              <a:buFont typeface="Wingdings" charset="2"/>
              <a:buChar char="v"/>
            </a:pPr>
            <a:r>
              <a:rPr lang="en-US" dirty="0"/>
              <a:t>Potentials</a:t>
            </a:r>
            <a:r>
              <a:rPr lang="zh-CN" altLang="en-US" dirty="0"/>
              <a:t>: </a:t>
            </a:r>
            <a:r>
              <a:rPr lang="en-US" altLang="zh-CN" dirty="0"/>
              <a:t>absorb,</a:t>
            </a:r>
            <a:r>
              <a:rPr lang="zh-CN" altLang="en-US" dirty="0"/>
              <a:t> </a:t>
            </a:r>
            <a:r>
              <a:rPr lang="en-US" altLang="zh-CN" dirty="0"/>
              <a:t>store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return</a:t>
            </a:r>
            <a:r>
              <a:rPr lang="zh-CN" altLang="en-US" dirty="0"/>
              <a:t> </a:t>
            </a:r>
            <a:r>
              <a:rPr lang="en-US" altLang="zh-CN" dirty="0"/>
              <a:t>mechanical</a:t>
            </a:r>
            <a:r>
              <a:rPr lang="zh-CN" altLang="en-US" dirty="0"/>
              <a:t> </a:t>
            </a:r>
            <a:r>
              <a:rPr lang="en-US" altLang="zh-CN" dirty="0"/>
              <a:t>energy:</a:t>
            </a:r>
            <a:r>
              <a:rPr lang="zh-CN" altLang="en-US" dirty="0"/>
              <a:t> </a:t>
            </a:r>
            <a:r>
              <a:rPr lang="en-US" altLang="zh-CN" dirty="0"/>
              <a:t>gravity</a:t>
            </a:r>
            <a:r>
              <a:rPr lang="zh-CN" altLang="en-US" dirty="0"/>
              <a:t> </a:t>
            </a:r>
            <a:r>
              <a:rPr lang="en-US" altLang="zh-CN" dirty="0"/>
              <a:t>(juggling</a:t>
            </a:r>
            <a:r>
              <a:rPr lang="zh-CN" altLang="en-US" dirty="0"/>
              <a:t> </a:t>
            </a:r>
            <a:r>
              <a:rPr lang="en-US" altLang="zh-CN" dirty="0"/>
              <a:t>balls)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elastic</a:t>
            </a:r>
            <a:r>
              <a:rPr lang="zh-CN" altLang="en-US" dirty="0"/>
              <a:t> </a:t>
            </a:r>
            <a:r>
              <a:rPr lang="en-US" altLang="zh-CN" dirty="0"/>
              <a:t>(bouncing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ball,</a:t>
            </a:r>
            <a:r>
              <a:rPr lang="zh-CN" altLang="en-US" dirty="0"/>
              <a:t> </a:t>
            </a:r>
            <a:r>
              <a:rPr lang="en-US" altLang="zh-CN" dirty="0"/>
              <a:t>archery)</a:t>
            </a:r>
          </a:p>
          <a:p>
            <a:pPr marL="285750" indent="-285750">
              <a:spcBef>
                <a:spcPts val="600"/>
              </a:spcBef>
              <a:buFont typeface="Wingdings" charset="2"/>
              <a:buChar char="v"/>
            </a:pPr>
            <a:r>
              <a:rPr lang="en-US" dirty="0"/>
              <a:t>Energy</a:t>
            </a:r>
            <a:r>
              <a:rPr lang="zh-CN" altLang="en-US" dirty="0"/>
              <a:t> </a:t>
            </a:r>
            <a:r>
              <a:rPr lang="en-US" altLang="zh-CN" dirty="0"/>
              <a:t>sources:</a:t>
            </a:r>
            <a:r>
              <a:rPr lang="zh-CN" altLang="en-US" dirty="0"/>
              <a:t> </a:t>
            </a:r>
            <a:r>
              <a:rPr lang="en-US" altLang="zh-CN" dirty="0"/>
              <a:t>other</a:t>
            </a:r>
            <a:r>
              <a:rPr lang="zh-CN" altLang="en-US" dirty="0"/>
              <a:t> </a:t>
            </a:r>
            <a:r>
              <a:rPr lang="en-US" altLang="zh-CN" dirty="0"/>
              <a:t>people</a:t>
            </a:r>
            <a:r>
              <a:rPr lang="zh-CN" altLang="en-US" dirty="0"/>
              <a:t> </a:t>
            </a:r>
            <a:r>
              <a:rPr lang="en-US" altLang="zh-CN" dirty="0"/>
              <a:t>(dancing)</a:t>
            </a:r>
            <a:r>
              <a:rPr lang="zh-CN" altLang="en-US" dirty="0"/>
              <a:t> </a:t>
            </a:r>
            <a:r>
              <a:rPr lang="en-US" altLang="zh-CN" dirty="0"/>
              <a:t>or</a:t>
            </a:r>
            <a:r>
              <a:rPr lang="zh-CN" altLang="en-US" dirty="0"/>
              <a:t> </a:t>
            </a:r>
            <a:r>
              <a:rPr lang="en-US" altLang="zh-CN" dirty="0"/>
              <a:t>objects</a:t>
            </a:r>
            <a:r>
              <a:rPr lang="zh-CN" altLang="en-US" dirty="0"/>
              <a:t> </a:t>
            </a:r>
            <a:r>
              <a:rPr lang="en-US" altLang="zh-CN" dirty="0"/>
              <a:t>(flying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kite</a:t>
            </a:r>
            <a:r>
              <a:rPr lang="zh-CN" altLang="en-US" dirty="0"/>
              <a:t>, </a:t>
            </a:r>
            <a:r>
              <a:rPr lang="en-US" altLang="zh-CN" dirty="0"/>
              <a:t>surfing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wave)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6499" y="4683128"/>
            <a:ext cx="1381125" cy="20656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9250" y="4857749"/>
            <a:ext cx="2524640" cy="18910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968874"/>
            <a:ext cx="2327275" cy="15355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l="24375"/>
          <a:stretch/>
        </p:blipFill>
        <p:spPr>
          <a:xfrm>
            <a:off x="6992938" y="4827996"/>
            <a:ext cx="1920875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702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Bernstein’s solution to the CCV problem: Synergy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Low-level automatisms (at the spinal level) automatically adjust for varying conditions</a:t>
            </a:r>
          </a:p>
          <a:p>
            <a:r>
              <a:rPr lang="en-US" dirty="0"/>
              <a:t>The motor system takes advantages of non-muscular forces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24" y="4620357"/>
            <a:ext cx="3571875" cy="1714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28052" y="4950069"/>
            <a:ext cx="41857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Touch paw during stance </a:t>
            </a:r>
            <a:r>
              <a:rPr lang="en-US" dirty="0">
                <a:sym typeface="Wingdings" panose="05000000000000000000" pitchFamily="2" charset="2"/>
              </a:rPr>
              <a:t> extend</a:t>
            </a:r>
          </a:p>
          <a:p>
            <a:r>
              <a:rPr lang="en-US" dirty="0">
                <a:sym typeface="Wingdings" panose="05000000000000000000" pitchFamily="2" charset="2"/>
              </a:rPr>
              <a:t>Touch paw during swing  flex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58126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Summary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4423" y="2038256"/>
            <a:ext cx="7799389" cy="1468438"/>
          </a:xfrm>
        </p:spPr>
        <p:txBody>
          <a:bodyPr>
            <a:normAutofit/>
          </a:bodyPr>
          <a:lstStyle/>
          <a:p>
            <a:r>
              <a:rPr lang="en-US" dirty="0"/>
              <a:t>The</a:t>
            </a:r>
            <a:r>
              <a:rPr lang="zh-CN" altLang="en-US" dirty="0"/>
              <a:t> </a:t>
            </a:r>
            <a:r>
              <a:rPr lang="en-US" altLang="zh-CN" b="1" dirty="0"/>
              <a:t>Degrees</a:t>
            </a:r>
            <a:r>
              <a:rPr lang="zh-CN" altLang="en-US" b="1" dirty="0"/>
              <a:t> </a:t>
            </a:r>
            <a:r>
              <a:rPr lang="en-US" altLang="zh-CN" b="1" dirty="0"/>
              <a:t>of</a:t>
            </a:r>
            <a:r>
              <a:rPr lang="zh-CN" altLang="en-US" b="1" dirty="0"/>
              <a:t> </a:t>
            </a:r>
            <a:r>
              <a:rPr lang="en-US" altLang="zh-CN" b="1" dirty="0"/>
              <a:t>Freedom</a:t>
            </a:r>
            <a:r>
              <a:rPr lang="zh-CN" altLang="en-US" b="1" dirty="0"/>
              <a:t> </a:t>
            </a:r>
            <a:r>
              <a:rPr lang="en-US" altLang="zh-CN" dirty="0"/>
              <a:t>problem:</a:t>
            </a:r>
            <a:r>
              <a:rPr lang="zh-CN" altLang="en-US" dirty="0"/>
              <a:t> </a:t>
            </a:r>
            <a:r>
              <a:rPr lang="en-US" altLang="zh-CN" dirty="0"/>
              <a:t>too</a:t>
            </a:r>
            <a:r>
              <a:rPr lang="zh-CN" altLang="en-US" dirty="0"/>
              <a:t> </a:t>
            </a:r>
            <a:r>
              <a:rPr lang="en-US" altLang="zh-CN" dirty="0"/>
              <a:t>many</a:t>
            </a:r>
            <a:r>
              <a:rPr lang="zh-CN" altLang="en-US" dirty="0"/>
              <a:t> </a:t>
            </a:r>
            <a:r>
              <a:rPr lang="en-US" altLang="zh-CN" dirty="0"/>
              <a:t>things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control</a:t>
            </a:r>
          </a:p>
          <a:p>
            <a:r>
              <a:rPr lang="en-US" dirty="0"/>
              <a:t>Solution</a:t>
            </a:r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lang="en-US" altLang="zh-CN" dirty="0"/>
              <a:t>higher-order</a:t>
            </a:r>
            <a:r>
              <a:rPr lang="zh-CN" altLang="en-US" dirty="0"/>
              <a:t> </a:t>
            </a:r>
            <a:r>
              <a:rPr lang="en-US" altLang="zh-CN" dirty="0"/>
              <a:t>control</a:t>
            </a:r>
            <a:r>
              <a:rPr lang="zh-CN" altLang="en-US" dirty="0"/>
              <a:t> </a:t>
            </a:r>
            <a:r>
              <a:rPr lang="en-US" altLang="zh-CN" dirty="0"/>
              <a:t>variables (or</a:t>
            </a:r>
            <a:r>
              <a:rPr lang="zh-CN" altLang="en-US" dirty="0"/>
              <a:t> </a:t>
            </a:r>
            <a:r>
              <a:rPr lang="en-US" altLang="zh-CN" dirty="0"/>
              <a:t>coordination)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3898901"/>
            <a:ext cx="4787900" cy="1854200"/>
          </a:xfrm>
          <a:prstGeom prst="rect">
            <a:avLst/>
          </a:prstGeom>
          <a:ln w="76200" cmpd="tri">
            <a:solidFill>
              <a:schemeClr val="accent3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0434" y="3764845"/>
            <a:ext cx="3898900" cy="2171700"/>
          </a:xfrm>
          <a:prstGeom prst="rect">
            <a:avLst/>
          </a:prstGeom>
          <a:ln w="76200" cmpd="tri">
            <a:solidFill>
              <a:srgbClr val="666699"/>
            </a:solidFill>
          </a:ln>
        </p:spPr>
      </p:pic>
    </p:spTree>
    <p:extLst>
      <p:ext uri="{BB962C8B-B14F-4D97-AF65-F5344CB8AC3E}">
        <p14:creationId xmlns:p14="http://schemas.microsoft.com/office/powerpoint/2010/main" val="771905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Summary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1222" y="2079707"/>
            <a:ext cx="7742591" cy="367076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The</a:t>
            </a:r>
            <a:r>
              <a:rPr lang="zh-CN" altLang="en-US" dirty="0"/>
              <a:t> </a:t>
            </a:r>
            <a:r>
              <a:rPr lang="en-US" altLang="zh-CN" b="1" dirty="0"/>
              <a:t>Context</a:t>
            </a:r>
            <a:r>
              <a:rPr lang="zh-CN" altLang="en-US" b="1" dirty="0"/>
              <a:t> </a:t>
            </a:r>
            <a:r>
              <a:rPr lang="en-US" altLang="zh-CN" b="1" dirty="0"/>
              <a:t>Conditioned</a:t>
            </a:r>
            <a:r>
              <a:rPr lang="zh-CN" altLang="en-US" b="1" dirty="0"/>
              <a:t> </a:t>
            </a:r>
            <a:r>
              <a:rPr lang="en-US" altLang="zh-CN" b="1" dirty="0"/>
              <a:t>Variability</a:t>
            </a:r>
            <a:r>
              <a:rPr lang="zh-CN" altLang="en-US" b="1" dirty="0"/>
              <a:t> </a:t>
            </a:r>
            <a:r>
              <a:rPr lang="en-US" altLang="zh-CN" dirty="0"/>
              <a:t>problem:</a:t>
            </a:r>
            <a:r>
              <a:rPr lang="zh-CN" altLang="en-US" dirty="0"/>
              <a:t> </a:t>
            </a:r>
            <a:r>
              <a:rPr lang="en-US" altLang="zh-CN" dirty="0"/>
              <a:t>neural</a:t>
            </a:r>
            <a:r>
              <a:rPr lang="zh-CN" altLang="en-US" dirty="0"/>
              <a:t> </a:t>
            </a:r>
            <a:r>
              <a:rPr lang="en-US" altLang="zh-CN" dirty="0"/>
              <a:t>commands</a:t>
            </a:r>
            <a:r>
              <a:rPr lang="zh-CN" altLang="en-US" dirty="0"/>
              <a:t> </a:t>
            </a:r>
            <a:r>
              <a:rPr lang="en-US" altLang="zh-CN" dirty="0"/>
              <a:t>do</a:t>
            </a:r>
            <a:r>
              <a:rPr lang="zh-CN" altLang="en-US" dirty="0"/>
              <a:t> </a:t>
            </a:r>
            <a:r>
              <a:rPr lang="en-US" altLang="zh-CN" dirty="0"/>
              <a:t>not</a:t>
            </a:r>
            <a:r>
              <a:rPr lang="zh-CN" altLang="en-US" dirty="0"/>
              <a:t> </a:t>
            </a:r>
            <a:r>
              <a:rPr lang="en-US" altLang="zh-CN" dirty="0"/>
              <a:t>uniquely</a:t>
            </a:r>
            <a:r>
              <a:rPr lang="zh-CN" altLang="en-US" dirty="0"/>
              <a:t> </a:t>
            </a:r>
            <a:r>
              <a:rPr lang="en-US" altLang="zh-CN" dirty="0"/>
              <a:t>determine</a:t>
            </a:r>
            <a:r>
              <a:rPr lang="zh-CN" altLang="en-US" dirty="0"/>
              <a:t> </a:t>
            </a:r>
            <a:r>
              <a:rPr lang="en-US" altLang="zh-CN" dirty="0"/>
              <a:t>movement</a:t>
            </a:r>
          </a:p>
          <a:p>
            <a:pPr lvl="1"/>
            <a:r>
              <a:rPr lang="en-US" dirty="0"/>
              <a:t>Inverse kinematics and inverse dynamics</a:t>
            </a:r>
          </a:p>
          <a:p>
            <a:pPr lvl="1"/>
            <a:r>
              <a:rPr lang="en-US" dirty="0"/>
              <a:t>Muscle state, architecture</a:t>
            </a:r>
          </a:p>
          <a:p>
            <a:pPr lvl="1"/>
            <a:r>
              <a:rPr lang="en-US" dirty="0"/>
              <a:t>Inherent and incidental dynamics</a:t>
            </a:r>
            <a:endParaRPr lang="en-US" altLang="zh-CN" dirty="0"/>
          </a:p>
          <a:p>
            <a:r>
              <a:rPr lang="en-US" dirty="0"/>
              <a:t>Solution</a:t>
            </a:r>
            <a:r>
              <a:rPr lang="zh-CN" altLang="en-US" dirty="0"/>
              <a:t> </a:t>
            </a:r>
            <a:r>
              <a:rPr lang="en-US" altLang="zh-CN" dirty="0"/>
              <a:t>1:</a:t>
            </a:r>
            <a:r>
              <a:rPr lang="zh-CN" altLang="en-US" dirty="0"/>
              <a:t> </a:t>
            </a:r>
            <a:r>
              <a:rPr lang="en-US" altLang="zh-CN" dirty="0"/>
              <a:t>feedback,</a:t>
            </a:r>
            <a:r>
              <a:rPr lang="zh-CN" altLang="en-US" dirty="0"/>
              <a:t> </a:t>
            </a:r>
            <a:r>
              <a:rPr lang="en-US" altLang="zh-CN" dirty="0"/>
              <a:t>or</a:t>
            </a:r>
            <a:r>
              <a:rPr lang="zh-CN" altLang="en-US" dirty="0"/>
              <a:t> </a:t>
            </a:r>
            <a:r>
              <a:rPr lang="en-US" altLang="zh-CN" dirty="0"/>
              <a:t>closed-loop</a:t>
            </a:r>
            <a:r>
              <a:rPr lang="zh-CN" altLang="en-US" dirty="0"/>
              <a:t> </a:t>
            </a:r>
            <a:r>
              <a:rPr lang="en-US" altLang="zh-CN" dirty="0"/>
              <a:t>control</a:t>
            </a:r>
            <a:r>
              <a:rPr lang="zh-CN" altLang="en-US" dirty="0"/>
              <a:t> </a:t>
            </a:r>
            <a:r>
              <a:rPr lang="en-US" altLang="zh-CN" dirty="0"/>
              <a:t>–</a:t>
            </a:r>
            <a:r>
              <a:rPr lang="zh-CN" altLang="en-US" dirty="0"/>
              <a:t> </a:t>
            </a:r>
            <a:r>
              <a:rPr lang="en-US" altLang="zh-CN" dirty="0"/>
              <a:t>perception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needed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know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state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action</a:t>
            </a:r>
            <a:r>
              <a:rPr lang="zh-CN" altLang="en-US" dirty="0"/>
              <a:t> </a:t>
            </a:r>
            <a:r>
              <a:rPr lang="en-US" altLang="zh-CN" dirty="0"/>
              <a:t>system</a:t>
            </a:r>
            <a:r>
              <a:rPr lang="zh-CN" altLang="en-US" dirty="0"/>
              <a:t> </a:t>
            </a:r>
            <a:r>
              <a:rPr lang="en-US" altLang="zh-CN" dirty="0"/>
              <a:t>(e.g.</a:t>
            </a:r>
            <a:r>
              <a:rPr lang="zh-CN" altLang="en-US" dirty="0"/>
              <a:t> </a:t>
            </a:r>
            <a:r>
              <a:rPr lang="en-US" altLang="zh-CN" dirty="0"/>
              <a:t>position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joint)</a:t>
            </a:r>
          </a:p>
          <a:p>
            <a:r>
              <a:rPr lang="en-US" dirty="0"/>
              <a:t>Solution</a:t>
            </a:r>
            <a:r>
              <a:rPr lang="zh-CN" altLang="en-US" dirty="0"/>
              <a:t> </a:t>
            </a:r>
            <a:r>
              <a:rPr lang="en-US" altLang="zh-CN" dirty="0"/>
              <a:t>2:</a:t>
            </a:r>
            <a:r>
              <a:rPr lang="zh-CN" altLang="en-US" dirty="0"/>
              <a:t> </a:t>
            </a:r>
            <a:r>
              <a:rPr lang="en-US" altLang="zh-CN" dirty="0"/>
              <a:t>higher</a:t>
            </a:r>
            <a:r>
              <a:rPr lang="zh-CN" altLang="en-US" dirty="0"/>
              <a:t>-</a:t>
            </a:r>
            <a:r>
              <a:rPr lang="en-US" altLang="zh-CN" dirty="0"/>
              <a:t>order</a:t>
            </a:r>
            <a:r>
              <a:rPr lang="zh-CN" altLang="en-US" dirty="0"/>
              <a:t> </a:t>
            </a:r>
            <a:r>
              <a:rPr lang="en-US" altLang="zh-CN" dirty="0"/>
              <a:t>control</a:t>
            </a:r>
            <a:r>
              <a:rPr lang="zh-CN" altLang="en-US" dirty="0"/>
              <a:t> </a:t>
            </a:r>
            <a:r>
              <a:rPr lang="en-US" altLang="zh-CN" dirty="0"/>
              <a:t>variables;</a:t>
            </a:r>
            <a:r>
              <a:rPr lang="zh-CN" altLang="en-US" dirty="0"/>
              <a:t> </a:t>
            </a:r>
            <a:r>
              <a:rPr lang="en-US" altLang="zh-CN" dirty="0"/>
              <a:t>or</a:t>
            </a:r>
            <a:r>
              <a:rPr lang="zh-CN" altLang="en-US" dirty="0"/>
              <a:t> </a:t>
            </a:r>
            <a:r>
              <a:rPr lang="en-US" altLang="zh-CN" dirty="0"/>
              <a:t>coordination (don’t need to know the state of each component, only that of the whole system)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8011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“The</a:t>
            </a:r>
            <a:r>
              <a:rPr lang="zh-CN" altLang="en-US" dirty="0"/>
              <a:t> </a:t>
            </a:r>
            <a:r>
              <a:rPr lang="en-US" altLang="zh-CN" dirty="0"/>
              <a:t>Bernstein</a:t>
            </a:r>
            <a:r>
              <a:rPr lang="zh-CN" altLang="en-US" dirty="0"/>
              <a:t> </a:t>
            </a:r>
            <a:r>
              <a:rPr lang="en-US" altLang="zh-CN" dirty="0"/>
              <a:t>Perspective I and II”</a:t>
            </a:r>
            <a:r>
              <a:rPr lang="zh-CN" altLang="en-US" dirty="0"/>
              <a:t> </a:t>
            </a:r>
            <a:r>
              <a:rPr lang="en-US" altLang="zh-CN" dirty="0"/>
              <a:t>by</a:t>
            </a:r>
            <a:r>
              <a:rPr lang="zh-CN" altLang="en-US" dirty="0"/>
              <a:t> </a:t>
            </a:r>
            <a:r>
              <a:rPr lang="en-US" altLang="zh-CN" dirty="0" err="1"/>
              <a:t>Turvey</a:t>
            </a:r>
            <a:r>
              <a:rPr lang="en-US" altLang="zh-CN" dirty="0"/>
              <a:t>,</a:t>
            </a:r>
            <a:r>
              <a:rPr lang="zh-CN" altLang="en-US" dirty="0"/>
              <a:t> </a:t>
            </a:r>
            <a:r>
              <a:rPr lang="en-US" altLang="zh-CN" dirty="0"/>
              <a:t>M.</a:t>
            </a:r>
            <a:r>
              <a:rPr lang="zh-CN" altLang="en-US" dirty="0"/>
              <a:t> </a:t>
            </a:r>
            <a:r>
              <a:rPr lang="en-US" altLang="zh-CN" dirty="0"/>
              <a:t>T. </a:t>
            </a:r>
            <a:r>
              <a:rPr lang="en-US" altLang="zh-CN"/>
              <a:t>and colleagues.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06596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401A7-A873-1E43-B06D-293DCCF5C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Hans" dirty="0"/>
              <a:t>Why</a:t>
            </a:r>
            <a:r>
              <a:rPr lang="zh-Hans" altLang="en-US" dirty="0"/>
              <a:t> </a:t>
            </a:r>
            <a:r>
              <a:rPr lang="en-US" altLang="zh-Hans" dirty="0"/>
              <a:t>is</a:t>
            </a:r>
            <a:r>
              <a:rPr lang="zh-Hans" altLang="en-US" dirty="0"/>
              <a:t> </a:t>
            </a:r>
            <a:r>
              <a:rPr lang="en-US" altLang="zh-Hans" dirty="0"/>
              <a:t>it</a:t>
            </a:r>
            <a:r>
              <a:rPr lang="zh-Hans" altLang="en-US" dirty="0"/>
              <a:t> </a:t>
            </a:r>
            <a:r>
              <a:rPr lang="en-US" altLang="zh-Hans" dirty="0"/>
              <a:t>hard</a:t>
            </a:r>
            <a:r>
              <a:rPr lang="zh-Hans" altLang="en-US" dirty="0"/>
              <a:t> </a:t>
            </a:r>
            <a:r>
              <a:rPr lang="en-US" altLang="zh-Hans" dirty="0"/>
              <a:t>to</a:t>
            </a:r>
            <a:r>
              <a:rPr lang="zh-Hans" altLang="en-US" dirty="0"/>
              <a:t> </a:t>
            </a:r>
            <a:r>
              <a:rPr lang="en-US" altLang="zh-Hans" dirty="0"/>
              <a:t>make</a:t>
            </a:r>
            <a:r>
              <a:rPr lang="zh-Hans" altLang="en-US" dirty="0"/>
              <a:t> </a:t>
            </a:r>
            <a:r>
              <a:rPr lang="en-US" altLang="zh-Hans" dirty="0"/>
              <a:t>a</a:t>
            </a:r>
            <a:r>
              <a:rPr lang="zh-Hans" altLang="en-US" dirty="0"/>
              <a:t> </a:t>
            </a:r>
            <a:r>
              <a:rPr lang="en-US" altLang="zh-Hans" dirty="0"/>
              <a:t>robot</a:t>
            </a:r>
            <a:r>
              <a:rPr lang="zh-Hans" altLang="en-US" dirty="0"/>
              <a:t> </a:t>
            </a:r>
            <a:r>
              <a:rPr lang="en-US" altLang="zh-Hans" dirty="0"/>
              <a:t>play</a:t>
            </a:r>
            <a:r>
              <a:rPr lang="zh-Hans" altLang="en-US" dirty="0"/>
              <a:t> </a:t>
            </a:r>
            <a:r>
              <a:rPr lang="en-US" altLang="zh-Hans" dirty="0"/>
              <a:t>chess?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22B1F7-9ED7-7340-AFBF-D8732753C3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533" y="2180663"/>
            <a:ext cx="8087468" cy="202393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altLang="zh-Hans" dirty="0"/>
              <a:t>Make</a:t>
            </a:r>
            <a:r>
              <a:rPr lang="zh-Hans" altLang="en-US" dirty="0"/>
              <a:t> </a:t>
            </a:r>
            <a:r>
              <a:rPr lang="en-US" altLang="zh-Hans" dirty="0"/>
              <a:t>a</a:t>
            </a:r>
            <a:r>
              <a:rPr lang="zh-Hans" altLang="en-US" dirty="0"/>
              <a:t> </a:t>
            </a:r>
            <a:r>
              <a:rPr lang="en-US" altLang="zh-Hans" dirty="0"/>
              <a:t>robot</a:t>
            </a:r>
            <a:r>
              <a:rPr lang="zh-Hans" altLang="en-US" dirty="0"/>
              <a:t> </a:t>
            </a:r>
            <a:r>
              <a:rPr lang="en-US" altLang="zh-Hans" dirty="0"/>
              <a:t>to</a:t>
            </a:r>
            <a:r>
              <a:rPr lang="zh-Hans" altLang="en-US" dirty="0"/>
              <a:t> </a:t>
            </a:r>
            <a:r>
              <a:rPr lang="en-US" altLang="zh-Hans" dirty="0"/>
              <a:t>”think”</a:t>
            </a:r>
            <a:r>
              <a:rPr lang="zh-Hans" altLang="en-US" dirty="0"/>
              <a:t> </a:t>
            </a:r>
            <a:r>
              <a:rPr lang="en-US" altLang="zh-Hans" dirty="0"/>
              <a:t>of</a:t>
            </a:r>
            <a:r>
              <a:rPr lang="zh-Hans" altLang="en-US" dirty="0"/>
              <a:t> </a:t>
            </a:r>
            <a:r>
              <a:rPr lang="en-US" altLang="zh-Hans" dirty="0"/>
              <a:t>the</a:t>
            </a:r>
            <a:r>
              <a:rPr lang="zh-Hans" altLang="en-US" dirty="0"/>
              <a:t> </a:t>
            </a:r>
            <a:r>
              <a:rPr lang="en-US" altLang="zh-Hans" dirty="0"/>
              <a:t>next</a:t>
            </a:r>
            <a:r>
              <a:rPr lang="zh-Hans" altLang="en-US" dirty="0"/>
              <a:t> </a:t>
            </a:r>
            <a:r>
              <a:rPr lang="en-US" altLang="zh-Hans" dirty="0"/>
              <a:t>moves</a:t>
            </a:r>
            <a:r>
              <a:rPr lang="zh-Hans" altLang="en-US" dirty="0"/>
              <a:t> </a:t>
            </a:r>
            <a:r>
              <a:rPr lang="en-US" altLang="zh-Hans" dirty="0"/>
              <a:t>–</a:t>
            </a:r>
            <a:r>
              <a:rPr lang="zh-Hans" altLang="en-US" dirty="0"/>
              <a:t> </a:t>
            </a:r>
            <a:r>
              <a:rPr lang="en-US" altLang="zh-Hans" dirty="0"/>
              <a:t>easy</a:t>
            </a:r>
            <a:r>
              <a:rPr lang="en-US" altLang="zh-CN" dirty="0"/>
              <a:t>(?)</a:t>
            </a:r>
            <a:endParaRPr lang="en-US" altLang="zh-Hans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altLang="zh-Hans" dirty="0"/>
              <a:t>Make</a:t>
            </a:r>
            <a:r>
              <a:rPr lang="zh-Hans" altLang="en-US" dirty="0"/>
              <a:t> </a:t>
            </a:r>
            <a:r>
              <a:rPr lang="en-US" altLang="zh-Hans" dirty="0"/>
              <a:t>a</a:t>
            </a:r>
            <a:r>
              <a:rPr lang="zh-Hans" altLang="en-US" dirty="0"/>
              <a:t> </a:t>
            </a:r>
            <a:r>
              <a:rPr lang="en-US" altLang="zh-Hans" dirty="0"/>
              <a:t>robot</a:t>
            </a:r>
            <a:r>
              <a:rPr lang="zh-Hans" altLang="en-US" dirty="0"/>
              <a:t> </a:t>
            </a:r>
            <a:r>
              <a:rPr lang="en-US" altLang="zh-Hans" dirty="0"/>
              <a:t>to</a:t>
            </a:r>
            <a:r>
              <a:rPr lang="zh-Hans" altLang="en-US" dirty="0"/>
              <a:t> </a:t>
            </a:r>
            <a:r>
              <a:rPr lang="en-US" altLang="zh-Hans" dirty="0"/>
              <a:t>place</a:t>
            </a:r>
            <a:r>
              <a:rPr lang="zh-Hans" altLang="en-US" dirty="0"/>
              <a:t> </a:t>
            </a:r>
            <a:r>
              <a:rPr lang="en-US" altLang="zh-Hans" dirty="0"/>
              <a:t>chess</a:t>
            </a:r>
            <a:r>
              <a:rPr lang="zh-Hans" altLang="en-US" dirty="0"/>
              <a:t> </a:t>
            </a:r>
            <a:r>
              <a:rPr lang="en-US" altLang="zh-Hans" dirty="0"/>
              <a:t>pieces</a:t>
            </a:r>
            <a:r>
              <a:rPr lang="zh-Hans" altLang="en-US" dirty="0"/>
              <a:t> </a:t>
            </a:r>
            <a:r>
              <a:rPr lang="en-US" altLang="zh-Hans" dirty="0"/>
              <a:t>–</a:t>
            </a:r>
            <a:r>
              <a:rPr lang="zh-Hans" altLang="en-US" dirty="0"/>
              <a:t> </a:t>
            </a:r>
            <a:r>
              <a:rPr lang="en-US" altLang="zh-Hans" dirty="0"/>
              <a:t>not</a:t>
            </a:r>
            <a:r>
              <a:rPr lang="zh-Hans" altLang="en-US" dirty="0"/>
              <a:t> </a:t>
            </a:r>
            <a:r>
              <a:rPr lang="en-US" altLang="zh-Hans" dirty="0"/>
              <a:t>so</a:t>
            </a:r>
            <a:r>
              <a:rPr lang="zh-Hans" altLang="en-US" dirty="0"/>
              <a:t> </a:t>
            </a:r>
            <a:r>
              <a:rPr lang="en-US" altLang="zh-Hans" dirty="0"/>
              <a:t>easy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altLang="zh-Hans" dirty="0"/>
              <a:t>Coordination:</a:t>
            </a:r>
            <a:r>
              <a:rPr lang="zh-Hans" altLang="en-US" dirty="0"/>
              <a:t> </a:t>
            </a:r>
            <a:r>
              <a:rPr lang="en-US" altLang="zh-Hans" dirty="0"/>
              <a:t>how</a:t>
            </a:r>
            <a:r>
              <a:rPr lang="zh-Hans" altLang="en-US" dirty="0"/>
              <a:t> </a:t>
            </a:r>
            <a:r>
              <a:rPr lang="en-US" altLang="zh-Hans" dirty="0"/>
              <a:t>to</a:t>
            </a:r>
            <a:r>
              <a:rPr lang="zh-Hans" altLang="en-US" dirty="0"/>
              <a:t> </a:t>
            </a:r>
            <a:r>
              <a:rPr lang="en-US" altLang="zh-Hans" dirty="0"/>
              <a:t>pick</a:t>
            </a:r>
            <a:r>
              <a:rPr lang="zh-Hans" altLang="en-US" dirty="0"/>
              <a:t> </a:t>
            </a:r>
            <a:r>
              <a:rPr lang="en-US" altLang="zh-Hans" dirty="0"/>
              <a:t>up</a:t>
            </a:r>
            <a:r>
              <a:rPr lang="zh-Hans" altLang="en-US" dirty="0"/>
              <a:t> </a:t>
            </a:r>
            <a:r>
              <a:rPr lang="en-US" altLang="zh-Hans" dirty="0"/>
              <a:t>a</a:t>
            </a:r>
            <a:r>
              <a:rPr lang="zh-Hans" altLang="en-US" dirty="0"/>
              <a:t> </a:t>
            </a:r>
            <a:r>
              <a:rPr lang="en-US" altLang="zh-Hans" dirty="0"/>
              <a:t>chess</a:t>
            </a:r>
            <a:r>
              <a:rPr lang="zh-Hans" altLang="en-US" dirty="0"/>
              <a:t> </a:t>
            </a:r>
            <a:r>
              <a:rPr lang="en-US" altLang="zh-Hans" dirty="0"/>
              <a:t>piece,</a:t>
            </a:r>
            <a:r>
              <a:rPr lang="zh-Hans" altLang="en-US" dirty="0"/>
              <a:t> </a:t>
            </a:r>
            <a:r>
              <a:rPr lang="en-US" altLang="zh-Hans" dirty="0"/>
              <a:t>and</a:t>
            </a:r>
            <a:r>
              <a:rPr lang="zh-Hans" altLang="en-US" dirty="0"/>
              <a:t> </a:t>
            </a:r>
            <a:r>
              <a:rPr lang="en-US" altLang="zh-Hans" dirty="0"/>
              <a:t>put</a:t>
            </a:r>
            <a:r>
              <a:rPr lang="zh-Hans" altLang="en-US" dirty="0"/>
              <a:t> </a:t>
            </a:r>
            <a:r>
              <a:rPr lang="en-US" altLang="zh-Hans" dirty="0"/>
              <a:t>it</a:t>
            </a:r>
            <a:r>
              <a:rPr lang="zh-Hans" altLang="en-US" dirty="0"/>
              <a:t> </a:t>
            </a:r>
            <a:r>
              <a:rPr lang="en-US" altLang="zh-Hans" dirty="0"/>
              <a:t>down</a:t>
            </a:r>
            <a:r>
              <a:rPr lang="zh-Hans" altLang="en-US" dirty="0"/>
              <a:t> </a:t>
            </a:r>
            <a:r>
              <a:rPr lang="en-US" altLang="zh-Hans" dirty="0"/>
              <a:t>at</a:t>
            </a:r>
            <a:r>
              <a:rPr lang="zh-Hans" altLang="en-US" dirty="0"/>
              <a:t> </a:t>
            </a:r>
            <a:r>
              <a:rPr lang="en-US" altLang="zh-Hans" dirty="0"/>
              <a:t>a</a:t>
            </a:r>
            <a:r>
              <a:rPr lang="zh-Hans" altLang="en-US" dirty="0"/>
              <a:t> </a:t>
            </a:r>
            <a:r>
              <a:rPr lang="en-US" altLang="zh-Hans" dirty="0"/>
              <a:t>precise</a:t>
            </a:r>
            <a:r>
              <a:rPr lang="zh-Hans" altLang="en-US" dirty="0"/>
              <a:t> </a:t>
            </a:r>
            <a:r>
              <a:rPr lang="en-US" altLang="zh-Hans" dirty="0"/>
              <a:t>point</a:t>
            </a:r>
            <a:r>
              <a:rPr lang="zh-Hans" altLang="en-US" dirty="0"/>
              <a:t> </a:t>
            </a:r>
            <a:r>
              <a:rPr lang="en-US" altLang="zh-Hans" dirty="0"/>
              <a:t>while</a:t>
            </a:r>
            <a:r>
              <a:rPr lang="zh-Hans" altLang="en-US" dirty="0"/>
              <a:t> </a:t>
            </a:r>
            <a:r>
              <a:rPr lang="en-US" altLang="zh-Hans" dirty="0"/>
              <a:t>scratching</a:t>
            </a:r>
            <a:r>
              <a:rPr lang="zh-Hans" altLang="en-US" dirty="0"/>
              <a:t> </a:t>
            </a:r>
            <a:r>
              <a:rPr lang="en-US" altLang="zh-Hans" dirty="0"/>
              <a:t>chin</a:t>
            </a:r>
            <a:r>
              <a:rPr lang="zh-Hans" altLang="en-US" dirty="0"/>
              <a:t> </a:t>
            </a:r>
            <a:r>
              <a:rPr lang="en-US" altLang="zh-Hans" dirty="0"/>
              <a:t>with</a:t>
            </a:r>
            <a:r>
              <a:rPr lang="zh-Hans" altLang="en-US" dirty="0"/>
              <a:t> </a:t>
            </a:r>
            <a:r>
              <a:rPr lang="en-US" altLang="zh-Hans" dirty="0"/>
              <a:t>the</a:t>
            </a:r>
            <a:r>
              <a:rPr lang="zh-Hans" altLang="en-US" dirty="0"/>
              <a:t> </a:t>
            </a:r>
            <a:r>
              <a:rPr lang="en-US" altLang="zh-Hans" dirty="0"/>
              <a:t>other</a:t>
            </a:r>
            <a:r>
              <a:rPr lang="zh-Hans" altLang="en-US" dirty="0"/>
              <a:t> </a:t>
            </a:r>
            <a:r>
              <a:rPr lang="en-US" altLang="zh-Hans" dirty="0"/>
              <a:t>hand?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B322A1-9A15-1243-BE77-E5BAFFC5BA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4275" y="4251365"/>
            <a:ext cx="4395726" cy="234438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E459628-F999-3A42-B53C-CB0C4C32A41A}"/>
              </a:ext>
            </a:extLst>
          </p:cNvPr>
          <p:cNvSpPr/>
          <p:nvPr/>
        </p:nvSpPr>
        <p:spPr>
          <a:xfrm>
            <a:off x="532533" y="4169204"/>
            <a:ext cx="357632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altLang="zh-Han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Control:</a:t>
            </a:r>
            <a:r>
              <a:rPr lang="zh-Hans" alt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altLang="zh-Han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how</a:t>
            </a:r>
            <a:r>
              <a:rPr lang="zh-Hans" alt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altLang="zh-Han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to</a:t>
            </a:r>
            <a:r>
              <a:rPr lang="zh-Hans" alt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altLang="zh-Han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avoid</a:t>
            </a:r>
            <a:r>
              <a:rPr lang="zh-Hans" alt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altLang="zh-Han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knocking</a:t>
            </a:r>
            <a:r>
              <a:rPr lang="zh-Hans" alt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altLang="zh-Han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over</a:t>
            </a:r>
            <a:r>
              <a:rPr lang="zh-Hans" alt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altLang="zh-Han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other</a:t>
            </a:r>
            <a:r>
              <a:rPr lang="zh-Hans" alt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altLang="zh-Han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chess</a:t>
            </a:r>
            <a:r>
              <a:rPr lang="zh-Hans" alt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altLang="zh-Han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pieces</a:t>
            </a:r>
            <a:r>
              <a:rPr lang="zh-Hans" alt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altLang="zh-Han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(of</a:t>
            </a:r>
            <a:r>
              <a:rPr lang="zh-Hans" alt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altLang="zh-Han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different</a:t>
            </a:r>
            <a:r>
              <a:rPr lang="zh-Hans" alt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altLang="zh-Han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sizes</a:t>
            </a:r>
            <a:r>
              <a:rPr lang="zh-Hans" alt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altLang="zh-Han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and</a:t>
            </a:r>
            <a:r>
              <a:rPr lang="zh-Hans" alt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altLang="zh-Han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locations),</a:t>
            </a:r>
            <a:r>
              <a:rPr lang="zh-Hans" alt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altLang="zh-Han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or</a:t>
            </a:r>
            <a:r>
              <a:rPr lang="zh-Hans" alt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altLang="zh-Han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locate</a:t>
            </a:r>
            <a:r>
              <a:rPr lang="zh-Hans" alt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altLang="zh-Han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</a:t>
            </a:r>
            <a:r>
              <a:rPr lang="zh-Hans" alt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altLang="zh-Han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target</a:t>
            </a:r>
            <a:r>
              <a:rPr lang="zh-Hans" alt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altLang="zh-Han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location</a:t>
            </a:r>
            <a:r>
              <a:rPr lang="zh-Hans" alt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altLang="zh-Han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while</a:t>
            </a:r>
            <a:r>
              <a:rPr lang="zh-Hans" alt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altLang="zh-Han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some</a:t>
            </a:r>
            <a:r>
              <a:rPr lang="zh-Hans" alt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altLang="zh-Han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board</a:t>
            </a:r>
            <a:r>
              <a:rPr lang="zh-Hans" alt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altLang="zh-Han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grids</a:t>
            </a:r>
            <a:r>
              <a:rPr lang="zh-Hans" alt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altLang="zh-Han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are</a:t>
            </a:r>
            <a:r>
              <a:rPr lang="zh-Hans" alt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altLang="zh-Han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occluded.</a:t>
            </a:r>
            <a:r>
              <a:rPr lang="zh-Hans" alt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4380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C91322-8385-2240-BD4C-D3727A2E0F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457200"/>
            <a:ext cx="80772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2555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are actions controlled?</a:t>
            </a:r>
            <a:r>
              <a:rPr lang="zh-Hans" altLang="en-US" dirty="0"/>
              <a:t> </a:t>
            </a:r>
            <a:br>
              <a:rPr lang="en-US" altLang="zh-Hans" dirty="0"/>
            </a:br>
            <a:r>
              <a:rPr lang="en-US" altLang="zh-Hans" dirty="0"/>
              <a:t>–</a:t>
            </a:r>
            <a:r>
              <a:rPr lang="zh-Hans" altLang="en-US" dirty="0"/>
              <a:t> </a:t>
            </a:r>
            <a:r>
              <a:rPr lang="en-US" altLang="zh-Hans" dirty="0"/>
              <a:t>Past</a:t>
            </a:r>
            <a:r>
              <a:rPr lang="zh-Hans" altLang="en-US" dirty="0"/>
              <a:t> </a:t>
            </a:r>
            <a:r>
              <a:rPr lang="en-US" altLang="zh-Hans" dirty="0"/>
              <a:t>ideas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133762" y="2714624"/>
            <a:ext cx="2921000" cy="646331"/>
          </a:xfrm>
          <a:prstGeom prst="rect">
            <a:avLst/>
          </a:prstGeom>
          <a:solidFill>
            <a:schemeClr val="accent5"/>
          </a:solidFill>
          <a:ln>
            <a:solidFill>
              <a:srgbClr val="F7901E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Input</a:t>
            </a:r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lang="en-US" dirty="0"/>
              <a:t>Sensory</a:t>
            </a:r>
            <a:r>
              <a:rPr lang="zh-CN" altLang="en-US" dirty="0"/>
              <a:t> </a:t>
            </a:r>
            <a:r>
              <a:rPr lang="en-US" altLang="zh-CN" dirty="0"/>
              <a:t>info,</a:t>
            </a:r>
            <a:r>
              <a:rPr lang="zh-CN" altLang="en-US" dirty="0"/>
              <a:t> </a:t>
            </a:r>
            <a:endParaRPr lang="en-US" altLang="zh-CN" dirty="0"/>
          </a:p>
          <a:p>
            <a:r>
              <a:rPr lang="en-US" altLang="zh-CN" dirty="0"/>
              <a:t>vision,</a:t>
            </a:r>
            <a:r>
              <a:rPr lang="zh-CN" altLang="en-US" dirty="0"/>
              <a:t> </a:t>
            </a:r>
            <a:r>
              <a:rPr lang="en-US" altLang="zh-CN" dirty="0"/>
              <a:t>audition,</a:t>
            </a:r>
            <a:r>
              <a:rPr lang="zh-CN" altLang="en-US" dirty="0"/>
              <a:t> </a:t>
            </a:r>
            <a:r>
              <a:rPr lang="en-US" altLang="zh-CN" dirty="0"/>
              <a:t>touch</a:t>
            </a:r>
            <a:r>
              <a:rPr lang="zh-CN" altLang="en-US" dirty="0"/>
              <a:t>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1876" y="2118508"/>
            <a:ext cx="3525200" cy="2516992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H="1">
            <a:off x="5704553" y="3118375"/>
            <a:ext cx="528988" cy="95250"/>
          </a:xfrm>
          <a:prstGeom prst="straightConnector1">
            <a:avLst/>
          </a:prstGeom>
          <a:ln>
            <a:solidFill>
              <a:srgbClr val="F7901E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Freeform 9"/>
          <p:cNvSpPr/>
          <p:nvPr/>
        </p:nvSpPr>
        <p:spPr>
          <a:xfrm>
            <a:off x="4720887" y="2473780"/>
            <a:ext cx="1412875" cy="228839"/>
          </a:xfrm>
          <a:custGeom>
            <a:avLst/>
            <a:gdLst>
              <a:gd name="connsiteX0" fmla="*/ 1412875 w 1412875"/>
              <a:gd name="connsiteY0" fmla="*/ 228839 h 228839"/>
              <a:gd name="connsiteX1" fmla="*/ 508000 w 1412875"/>
              <a:gd name="connsiteY1" fmla="*/ 6589 h 228839"/>
              <a:gd name="connsiteX2" fmla="*/ 0 w 1412875"/>
              <a:gd name="connsiteY2" fmla="*/ 54214 h 228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12875" h="228839">
                <a:moveTo>
                  <a:pt x="1412875" y="228839"/>
                </a:moveTo>
                <a:cubicBezTo>
                  <a:pt x="1078177" y="132266"/>
                  <a:pt x="743479" y="35693"/>
                  <a:pt x="508000" y="6589"/>
                </a:cubicBezTo>
                <a:cubicBezTo>
                  <a:pt x="272521" y="-22515"/>
                  <a:pt x="0" y="54214"/>
                  <a:pt x="0" y="54214"/>
                </a:cubicBezTo>
              </a:path>
            </a:pathLst>
          </a:custGeom>
          <a:ln>
            <a:solidFill>
              <a:schemeClr val="accent5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4720887" y="3464403"/>
            <a:ext cx="2127250" cy="307853"/>
          </a:xfrm>
          <a:custGeom>
            <a:avLst/>
            <a:gdLst>
              <a:gd name="connsiteX0" fmla="*/ 2127250 w 2127250"/>
              <a:gd name="connsiteY0" fmla="*/ 0 h 307853"/>
              <a:gd name="connsiteX1" fmla="*/ 1000125 w 2127250"/>
              <a:gd name="connsiteY1" fmla="*/ 301625 h 307853"/>
              <a:gd name="connsiteX2" fmla="*/ 0 w 2127250"/>
              <a:gd name="connsiteY2" fmla="*/ 174625 h 307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27250" h="307853">
                <a:moveTo>
                  <a:pt x="2127250" y="0"/>
                </a:moveTo>
                <a:cubicBezTo>
                  <a:pt x="1740958" y="136260"/>
                  <a:pt x="1354667" y="272521"/>
                  <a:pt x="1000125" y="301625"/>
                </a:cubicBezTo>
                <a:cubicBezTo>
                  <a:pt x="645583" y="330729"/>
                  <a:pt x="322791" y="252677"/>
                  <a:pt x="0" y="174625"/>
                </a:cubicBezTo>
              </a:path>
            </a:pathLst>
          </a:custGeom>
          <a:ln>
            <a:solidFill>
              <a:srgbClr val="F7901E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3339084" y="4977721"/>
            <a:ext cx="1957832" cy="129706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3762" y="5281040"/>
            <a:ext cx="1629744" cy="1222307"/>
          </a:xfrm>
          <a:prstGeom prst="rect">
            <a:avLst/>
          </a:prstGeom>
        </p:spPr>
      </p:pic>
      <p:sp>
        <p:nvSpPr>
          <p:cNvPr id="16" name="Freeform 15"/>
          <p:cNvSpPr/>
          <p:nvPr/>
        </p:nvSpPr>
        <p:spPr>
          <a:xfrm>
            <a:off x="3778250" y="4214812"/>
            <a:ext cx="1307762" cy="1066228"/>
          </a:xfrm>
          <a:custGeom>
            <a:avLst/>
            <a:gdLst>
              <a:gd name="connsiteX0" fmla="*/ 1285875 w 1285875"/>
              <a:gd name="connsiteY0" fmla="*/ 0 h 920750"/>
              <a:gd name="connsiteX1" fmla="*/ 301625 w 1285875"/>
              <a:gd name="connsiteY1" fmla="*/ 365125 h 920750"/>
              <a:gd name="connsiteX2" fmla="*/ 0 w 1285875"/>
              <a:gd name="connsiteY2" fmla="*/ 920750 h 920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85875" h="920750">
                <a:moveTo>
                  <a:pt x="1285875" y="0"/>
                </a:moveTo>
                <a:cubicBezTo>
                  <a:pt x="900906" y="105833"/>
                  <a:pt x="515937" y="211667"/>
                  <a:pt x="301625" y="365125"/>
                </a:cubicBezTo>
                <a:cubicBezTo>
                  <a:pt x="87313" y="518583"/>
                  <a:pt x="43656" y="719666"/>
                  <a:pt x="0" y="920750"/>
                </a:cubicBezTo>
              </a:path>
            </a:pathLst>
          </a:custGeom>
          <a:ln>
            <a:solidFill>
              <a:schemeClr val="tx2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01216" y="3118375"/>
            <a:ext cx="2164159" cy="120032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Output</a:t>
            </a:r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lang="en-US" altLang="zh-CN" dirty="0"/>
              <a:t>Motor</a:t>
            </a:r>
            <a:r>
              <a:rPr lang="zh-CN" altLang="en-US" dirty="0"/>
              <a:t> </a:t>
            </a:r>
            <a:r>
              <a:rPr lang="en-US" altLang="zh-CN" dirty="0"/>
              <a:t>commands,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move</a:t>
            </a:r>
            <a:r>
              <a:rPr lang="zh-CN" altLang="en-US" dirty="0"/>
              <a:t> </a:t>
            </a:r>
            <a:r>
              <a:rPr lang="en-US" altLang="zh-CN" dirty="0"/>
              <a:t>muscles,</a:t>
            </a:r>
            <a:r>
              <a:rPr lang="zh-CN" altLang="en-US" dirty="0"/>
              <a:t> </a:t>
            </a:r>
            <a:r>
              <a:rPr lang="en-US" altLang="zh-CN" dirty="0"/>
              <a:t>bones</a:t>
            </a:r>
            <a:r>
              <a:rPr lang="zh-CN" altLang="en-US" dirty="0"/>
              <a:t> </a:t>
            </a:r>
            <a:r>
              <a:rPr lang="en-US" altLang="zh-CN" dirty="0"/>
              <a:t>or</a:t>
            </a:r>
            <a:r>
              <a:rPr lang="zh-CN" altLang="en-US" dirty="0"/>
              <a:t> </a:t>
            </a:r>
            <a:r>
              <a:rPr lang="en-US" altLang="zh-CN" dirty="0"/>
              <a:t>joints</a:t>
            </a:r>
          </a:p>
        </p:txBody>
      </p:sp>
      <p:sp>
        <p:nvSpPr>
          <p:cNvPr id="15" name="Freeform 14"/>
          <p:cNvSpPr/>
          <p:nvPr/>
        </p:nvSpPr>
        <p:spPr>
          <a:xfrm>
            <a:off x="2032124" y="2714623"/>
            <a:ext cx="1174626" cy="2263097"/>
          </a:xfrm>
          <a:custGeom>
            <a:avLst/>
            <a:gdLst>
              <a:gd name="connsiteX0" fmla="*/ 1174626 w 1174626"/>
              <a:gd name="connsiteY0" fmla="*/ 32852 h 1810852"/>
              <a:gd name="connsiteX1" fmla="*/ 269751 w 1174626"/>
              <a:gd name="connsiteY1" fmla="*/ 80477 h 1810852"/>
              <a:gd name="connsiteX2" fmla="*/ 47501 w 1174626"/>
              <a:gd name="connsiteY2" fmla="*/ 731352 h 1810852"/>
              <a:gd name="connsiteX3" fmla="*/ 1063501 w 1174626"/>
              <a:gd name="connsiteY3" fmla="*/ 1810852 h 1810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4626" h="1810852">
                <a:moveTo>
                  <a:pt x="1174626" y="32852"/>
                </a:moveTo>
                <a:cubicBezTo>
                  <a:pt x="816115" y="-1544"/>
                  <a:pt x="457605" y="-35940"/>
                  <a:pt x="269751" y="80477"/>
                </a:cubicBezTo>
                <a:cubicBezTo>
                  <a:pt x="81897" y="196894"/>
                  <a:pt x="-84791" y="442956"/>
                  <a:pt x="47501" y="731352"/>
                </a:cubicBezTo>
                <a:cubicBezTo>
                  <a:pt x="179793" y="1019748"/>
                  <a:pt x="1063501" y="1810852"/>
                  <a:pt x="1063501" y="1810852"/>
                </a:cubicBezTo>
              </a:path>
            </a:pathLst>
          </a:custGeom>
          <a:ln>
            <a:solidFill>
              <a:schemeClr val="tx2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9625" y="2464494"/>
            <a:ext cx="1307762" cy="130776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296916" y="6274785"/>
            <a:ext cx="3520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traditional way of thinking</a:t>
            </a:r>
          </a:p>
        </p:txBody>
      </p:sp>
    </p:spTree>
    <p:extLst>
      <p:ext uri="{BB962C8B-B14F-4D97-AF65-F5344CB8AC3E}">
        <p14:creationId xmlns:p14="http://schemas.microsoft.com/office/powerpoint/2010/main" val="514828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 animBg="1"/>
      <p:bldP spid="16" grpId="0" animBg="1"/>
      <p:bldP spid="17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</a:t>
            </a:r>
            <a:r>
              <a:rPr lang="zh-CN" altLang="en-US" dirty="0"/>
              <a:t> </a:t>
            </a:r>
            <a:r>
              <a:rPr lang="en-US" altLang="zh-CN" dirty="0"/>
              <a:t>loop</a:t>
            </a:r>
            <a:r>
              <a:rPr lang="zh-CN" altLang="en-US" dirty="0"/>
              <a:t> </a:t>
            </a:r>
            <a:r>
              <a:rPr lang="en-US" altLang="zh-CN" dirty="0"/>
              <a:t>control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4424" y="2198687"/>
            <a:ext cx="7610476" cy="3670767"/>
          </a:xfrm>
        </p:spPr>
        <p:txBody>
          <a:bodyPr/>
          <a:lstStyle/>
          <a:p>
            <a:r>
              <a:rPr lang="en-US" dirty="0"/>
              <a:t>Open loop control: the central executive sends commands to moving</a:t>
            </a:r>
            <a:r>
              <a:rPr lang="zh-CN" altLang="en-US" dirty="0"/>
              <a:t> </a:t>
            </a:r>
            <a:r>
              <a:rPr lang="en-US" altLang="zh-CN" dirty="0"/>
              <a:t>body</a:t>
            </a:r>
            <a:r>
              <a:rPr lang="zh-CN" altLang="en-US" dirty="0"/>
              <a:t> </a:t>
            </a:r>
            <a:r>
              <a:rPr lang="en-US" altLang="zh-CN" dirty="0"/>
              <a:t>parts</a:t>
            </a:r>
            <a:r>
              <a:rPr lang="en-US" dirty="0"/>
              <a:t>. Everything is pre-programmed, no feedback</a:t>
            </a:r>
          </a:p>
          <a:p>
            <a:pPr lvl="1"/>
            <a:r>
              <a:rPr lang="en-US" dirty="0"/>
              <a:t>Only </a:t>
            </a:r>
            <a:r>
              <a:rPr lang="en-US" dirty="0" err="1"/>
              <a:t>efference</a:t>
            </a:r>
            <a:r>
              <a:rPr lang="en-US" dirty="0"/>
              <a:t> (motor commands sent from the CNS to the moving body parts)</a:t>
            </a:r>
          </a:p>
          <a:p>
            <a:pPr lvl="1"/>
            <a:r>
              <a:rPr lang="en-US" dirty="0"/>
              <a:t>No</a:t>
            </a:r>
            <a:r>
              <a:rPr lang="zh-CN" altLang="en-US" dirty="0"/>
              <a:t> </a:t>
            </a:r>
            <a:r>
              <a:rPr lang="en-US" altLang="zh-CN" dirty="0" err="1"/>
              <a:t>afference</a:t>
            </a:r>
            <a:r>
              <a:rPr lang="zh-CN" altLang="en-US" dirty="0"/>
              <a:t> </a:t>
            </a:r>
            <a:r>
              <a:rPr lang="en-US" altLang="zh-CN" dirty="0"/>
              <a:t>(feedback</a:t>
            </a:r>
            <a:r>
              <a:rPr lang="zh-CN" altLang="en-US" dirty="0"/>
              <a:t> </a:t>
            </a:r>
            <a:r>
              <a:rPr lang="en-US" altLang="zh-CN" dirty="0"/>
              <a:t>info</a:t>
            </a:r>
            <a:r>
              <a:rPr lang="zh-CN" altLang="en-US" dirty="0"/>
              <a:t> </a:t>
            </a:r>
            <a:r>
              <a:rPr lang="en-US" altLang="zh-CN" dirty="0"/>
              <a:t>sent</a:t>
            </a:r>
            <a:r>
              <a:rPr lang="zh-CN" altLang="en-US" dirty="0"/>
              <a:t> </a:t>
            </a:r>
            <a:r>
              <a:rPr lang="en-US" altLang="zh-CN" dirty="0"/>
              <a:t>from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moving</a:t>
            </a:r>
            <a:r>
              <a:rPr lang="zh-CN" altLang="en-US" dirty="0"/>
              <a:t> </a:t>
            </a:r>
            <a:r>
              <a:rPr lang="en-US" altLang="zh-CN" dirty="0"/>
              <a:t>parts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CNS)</a:t>
            </a:r>
          </a:p>
          <a:p>
            <a:r>
              <a:rPr lang="en-US" dirty="0"/>
              <a:t>Brain</a:t>
            </a:r>
            <a:r>
              <a:rPr lang="zh-CN" altLang="en-US" dirty="0"/>
              <a:t> </a:t>
            </a:r>
            <a:r>
              <a:rPr lang="en-US" altLang="zh-CN" dirty="0"/>
              <a:t>dominant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500" y="4591050"/>
            <a:ext cx="266700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213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60278" t="41903" r="10830" b="17253"/>
          <a:stretch/>
        </p:blipFill>
        <p:spPr>
          <a:xfrm>
            <a:off x="1240117" y="1404212"/>
            <a:ext cx="2641889" cy="25464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655" t="5316" r="15625" b="16534"/>
          <a:stretch/>
        </p:blipFill>
        <p:spPr>
          <a:xfrm>
            <a:off x="4690866" y="2687586"/>
            <a:ext cx="4049059" cy="360734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 rot="3430268">
            <a:off x="2123508" y="1861233"/>
            <a:ext cx="1289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efference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 rot="3370619">
            <a:off x="1271620" y="2502920"/>
            <a:ext cx="1289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afference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882007" y="164587"/>
            <a:ext cx="451698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Open</a:t>
            </a:r>
            <a:r>
              <a:rPr lang="zh-CN" altLang="en-US" dirty="0"/>
              <a:t> </a:t>
            </a:r>
            <a:r>
              <a:rPr lang="en-US" altLang="zh-CN" dirty="0"/>
              <a:t>loop</a:t>
            </a:r>
            <a:r>
              <a:rPr lang="zh-CN" altLang="en-US" dirty="0"/>
              <a:t> </a:t>
            </a:r>
            <a:r>
              <a:rPr lang="en-US" altLang="zh-CN" dirty="0"/>
              <a:t>control</a:t>
            </a:r>
            <a:r>
              <a:rPr lang="zh-CN" altLang="en-US" dirty="0"/>
              <a:t> </a:t>
            </a:r>
            <a:r>
              <a:rPr lang="en-US" altLang="zh-CN" dirty="0"/>
              <a:t>theories:</a:t>
            </a:r>
            <a:r>
              <a:rPr lang="zh-CN" altLang="en-US" dirty="0"/>
              <a:t> </a:t>
            </a:r>
            <a:r>
              <a:rPr lang="en-US" dirty="0"/>
              <a:t>The </a:t>
            </a:r>
            <a:r>
              <a:rPr lang="en-US" altLang="zh-CN" u="sng" dirty="0"/>
              <a:t>CNS</a:t>
            </a:r>
            <a:r>
              <a:rPr lang="en-US" dirty="0"/>
              <a:t> sends out a</a:t>
            </a:r>
            <a:r>
              <a:rPr lang="zh-CN" altLang="en-US" dirty="0"/>
              <a:t> </a:t>
            </a:r>
            <a:r>
              <a:rPr lang="en-US" dirty="0"/>
              <a:t>motor command (</a:t>
            </a:r>
            <a:r>
              <a:rPr lang="en-US" dirty="0" err="1"/>
              <a:t>efference</a:t>
            </a:r>
            <a:r>
              <a:rPr lang="en-US" dirty="0"/>
              <a:t>)</a:t>
            </a:r>
            <a:r>
              <a:rPr lang="en-US" altLang="zh-CN" dirty="0"/>
              <a:t>,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keeps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copy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motor</a:t>
            </a:r>
            <a:r>
              <a:rPr lang="zh-CN" altLang="en-US" dirty="0"/>
              <a:t> </a:t>
            </a:r>
            <a:r>
              <a:rPr lang="en-US" altLang="zh-CN" dirty="0"/>
              <a:t>command</a:t>
            </a:r>
            <a:r>
              <a:rPr lang="zh-CN" altLang="en-US" dirty="0"/>
              <a:t> </a:t>
            </a:r>
            <a:r>
              <a:rPr lang="en-US" altLang="zh-CN" dirty="0"/>
              <a:t>(</a:t>
            </a:r>
            <a:r>
              <a:rPr lang="en-US" altLang="zh-CN" dirty="0" err="1"/>
              <a:t>efference</a:t>
            </a:r>
            <a:r>
              <a:rPr lang="zh-CN" altLang="en-US" dirty="0"/>
              <a:t> </a:t>
            </a:r>
            <a:r>
              <a:rPr lang="en-US" altLang="zh-CN" dirty="0"/>
              <a:t>copy)</a:t>
            </a:r>
            <a:r>
              <a:rPr lang="zh-CN" altLang="en-US" dirty="0"/>
              <a:t> </a:t>
            </a:r>
            <a:r>
              <a:rPr lang="en-US" altLang="zh-CN" dirty="0"/>
              <a:t>so</a:t>
            </a:r>
            <a:r>
              <a:rPr lang="zh-CN" altLang="en-US" dirty="0"/>
              <a:t> </a:t>
            </a:r>
            <a:r>
              <a:rPr lang="en-US" altLang="zh-CN" dirty="0"/>
              <a:t>that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actor</a:t>
            </a:r>
            <a:r>
              <a:rPr lang="zh-CN" altLang="en-US" dirty="0"/>
              <a:t> </a:t>
            </a:r>
            <a:r>
              <a:rPr lang="en-US" altLang="zh-CN" dirty="0"/>
              <a:t>knows</a:t>
            </a:r>
            <a:r>
              <a:rPr lang="zh-CN" altLang="en-US" dirty="0"/>
              <a:t> </a:t>
            </a:r>
            <a:r>
              <a:rPr lang="en-US" altLang="zh-CN" dirty="0"/>
              <a:t>what</a:t>
            </a:r>
            <a:r>
              <a:rPr lang="zh-CN" altLang="en-US" dirty="0"/>
              <a:t> </a:t>
            </a:r>
            <a:r>
              <a:rPr lang="en-US" altLang="zh-CN" dirty="0"/>
              <a:t>she</a:t>
            </a:r>
            <a:r>
              <a:rPr lang="zh-CN" altLang="en-US" dirty="0"/>
              <a:t> </a:t>
            </a:r>
            <a:r>
              <a:rPr lang="en-US" altLang="zh-CN" dirty="0"/>
              <a:t>has</a:t>
            </a:r>
            <a:r>
              <a:rPr lang="zh-CN" altLang="en-US" dirty="0"/>
              <a:t> </a:t>
            </a:r>
            <a:r>
              <a:rPr lang="en-US" altLang="zh-CN" dirty="0"/>
              <a:t>done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hence</a:t>
            </a:r>
            <a:r>
              <a:rPr lang="zh-CN" altLang="en-US" dirty="0"/>
              <a:t> </a:t>
            </a:r>
            <a:r>
              <a:rPr lang="en-US" altLang="zh-CN" dirty="0"/>
              <a:t>controls</a:t>
            </a:r>
            <a:r>
              <a:rPr lang="zh-CN" altLang="en-US" dirty="0"/>
              <a:t> </a:t>
            </a:r>
            <a:r>
              <a:rPr lang="en-US" altLang="zh-CN" dirty="0"/>
              <a:t>her</a:t>
            </a:r>
            <a:r>
              <a:rPr lang="zh-CN" altLang="en-US" dirty="0"/>
              <a:t> </a:t>
            </a:r>
            <a:r>
              <a:rPr lang="en-US" altLang="zh-CN" dirty="0"/>
              <a:t>actions.</a:t>
            </a:r>
            <a:endParaRPr lang="en-US" dirty="0"/>
          </a:p>
        </p:txBody>
      </p:sp>
      <p:sp>
        <p:nvSpPr>
          <p:cNvPr id="22" name="Freeform 21"/>
          <p:cNvSpPr/>
          <p:nvPr/>
        </p:nvSpPr>
        <p:spPr>
          <a:xfrm>
            <a:off x="8124793" y="389618"/>
            <a:ext cx="577281" cy="2914921"/>
          </a:xfrm>
          <a:custGeom>
            <a:avLst/>
            <a:gdLst>
              <a:gd name="connsiteX0" fmla="*/ 0 w 577281"/>
              <a:gd name="connsiteY0" fmla="*/ 0 h 2914921"/>
              <a:gd name="connsiteX1" fmla="*/ 577250 w 577281"/>
              <a:gd name="connsiteY1" fmla="*/ 880248 h 2914921"/>
              <a:gd name="connsiteX2" fmla="*/ 28863 w 577281"/>
              <a:gd name="connsiteY2" fmla="*/ 2914921 h 2914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7281" h="2914921">
                <a:moveTo>
                  <a:pt x="0" y="0"/>
                </a:moveTo>
                <a:cubicBezTo>
                  <a:pt x="286220" y="197214"/>
                  <a:pt x="572440" y="394428"/>
                  <a:pt x="577250" y="880248"/>
                </a:cubicBezTo>
                <a:cubicBezTo>
                  <a:pt x="582060" y="1366068"/>
                  <a:pt x="28863" y="2914921"/>
                  <a:pt x="28863" y="2914921"/>
                </a:cubicBezTo>
              </a:path>
            </a:pathLst>
          </a:custGeom>
          <a:ln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Multiply 1"/>
          <p:cNvSpPr/>
          <p:nvPr/>
        </p:nvSpPr>
        <p:spPr>
          <a:xfrm>
            <a:off x="1110235" y="2716447"/>
            <a:ext cx="894738" cy="814935"/>
          </a:xfrm>
          <a:prstGeom prst="mathMultiply">
            <a:avLst>
              <a:gd name="adj1" fmla="val 9354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/>
          <p:cNvSpPr/>
          <p:nvPr/>
        </p:nvSpPr>
        <p:spPr>
          <a:xfrm>
            <a:off x="2987268" y="1212145"/>
            <a:ext cx="577250" cy="721515"/>
          </a:xfrm>
          <a:custGeom>
            <a:avLst/>
            <a:gdLst>
              <a:gd name="connsiteX0" fmla="*/ 0 w 577250"/>
              <a:gd name="connsiteY0" fmla="*/ 577212 h 721515"/>
              <a:gd name="connsiteX1" fmla="*/ 0 w 577250"/>
              <a:gd name="connsiteY1" fmla="*/ 577212 h 721515"/>
              <a:gd name="connsiteX2" fmla="*/ 129882 w 577250"/>
              <a:gd name="connsiteY2" fmla="*/ 649364 h 721515"/>
              <a:gd name="connsiteX3" fmla="*/ 202038 w 577250"/>
              <a:gd name="connsiteY3" fmla="*/ 721515 h 721515"/>
              <a:gd name="connsiteX4" fmla="*/ 303057 w 577250"/>
              <a:gd name="connsiteY4" fmla="*/ 649364 h 721515"/>
              <a:gd name="connsiteX5" fmla="*/ 360782 w 577250"/>
              <a:gd name="connsiteY5" fmla="*/ 533921 h 721515"/>
              <a:gd name="connsiteX6" fmla="*/ 389644 w 577250"/>
              <a:gd name="connsiteY6" fmla="*/ 432909 h 721515"/>
              <a:gd name="connsiteX7" fmla="*/ 447369 w 577250"/>
              <a:gd name="connsiteY7" fmla="*/ 331897 h 721515"/>
              <a:gd name="connsiteX8" fmla="*/ 476232 w 577250"/>
              <a:gd name="connsiteY8" fmla="*/ 230885 h 721515"/>
              <a:gd name="connsiteX9" fmla="*/ 505094 w 577250"/>
              <a:gd name="connsiteY9" fmla="*/ 144303 h 721515"/>
              <a:gd name="connsiteX10" fmla="*/ 533957 w 577250"/>
              <a:gd name="connsiteY10" fmla="*/ 86582 h 721515"/>
              <a:gd name="connsiteX11" fmla="*/ 548388 w 577250"/>
              <a:gd name="connsiteY11" fmla="*/ 43291 h 721515"/>
              <a:gd name="connsiteX12" fmla="*/ 577250 w 577250"/>
              <a:gd name="connsiteY12" fmla="*/ 0 h 721515"/>
              <a:gd name="connsiteX13" fmla="*/ 577250 w 577250"/>
              <a:gd name="connsiteY13" fmla="*/ 0 h 72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77250" h="721515">
                <a:moveTo>
                  <a:pt x="0" y="577212"/>
                </a:moveTo>
                <a:lnTo>
                  <a:pt x="0" y="577212"/>
                </a:lnTo>
                <a:cubicBezTo>
                  <a:pt x="43294" y="601263"/>
                  <a:pt x="89580" y="620579"/>
                  <a:pt x="129882" y="649364"/>
                </a:cubicBezTo>
                <a:cubicBezTo>
                  <a:pt x="157561" y="669133"/>
                  <a:pt x="202038" y="721515"/>
                  <a:pt x="202038" y="721515"/>
                </a:cubicBezTo>
                <a:cubicBezTo>
                  <a:pt x="245126" y="699973"/>
                  <a:pt x="275754" y="692266"/>
                  <a:pt x="303057" y="649364"/>
                </a:cubicBezTo>
                <a:cubicBezTo>
                  <a:pt x="326156" y="613067"/>
                  <a:pt x="360782" y="533921"/>
                  <a:pt x="360782" y="533921"/>
                </a:cubicBezTo>
                <a:cubicBezTo>
                  <a:pt x="368104" y="504633"/>
                  <a:pt x="377223" y="461890"/>
                  <a:pt x="389644" y="432909"/>
                </a:cubicBezTo>
                <a:cubicBezTo>
                  <a:pt x="465549" y="255811"/>
                  <a:pt x="374901" y="476826"/>
                  <a:pt x="447369" y="331897"/>
                </a:cubicBezTo>
                <a:cubicBezTo>
                  <a:pt x="459491" y="307654"/>
                  <a:pt x="469298" y="253996"/>
                  <a:pt x="476232" y="230885"/>
                </a:cubicBezTo>
                <a:cubicBezTo>
                  <a:pt x="484974" y="201746"/>
                  <a:pt x="493795" y="172549"/>
                  <a:pt x="505094" y="144303"/>
                </a:cubicBezTo>
                <a:cubicBezTo>
                  <a:pt x="513084" y="124330"/>
                  <a:pt x="525483" y="106354"/>
                  <a:pt x="533957" y="86582"/>
                </a:cubicBezTo>
                <a:cubicBezTo>
                  <a:pt x="539949" y="72601"/>
                  <a:pt x="541585" y="56896"/>
                  <a:pt x="548388" y="43291"/>
                </a:cubicBezTo>
                <a:cubicBezTo>
                  <a:pt x="556144" y="27779"/>
                  <a:pt x="577250" y="0"/>
                  <a:pt x="577250" y="0"/>
                </a:cubicBezTo>
                <a:lnTo>
                  <a:pt x="577250" y="0"/>
                </a:lnTo>
              </a:path>
            </a:pathLst>
          </a:cu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7597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66F3F-CF1D-B44D-9D0D-A1DCD9F3E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Problems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open</a:t>
            </a:r>
            <a:r>
              <a:rPr lang="zh-CN" altLang="en-US" dirty="0"/>
              <a:t> </a:t>
            </a:r>
            <a:r>
              <a:rPr lang="en-US" altLang="zh-CN" dirty="0"/>
              <a:t>loop</a:t>
            </a:r>
            <a:r>
              <a:rPr lang="zh-CN" altLang="en-US" dirty="0"/>
              <a:t> </a:t>
            </a:r>
            <a:r>
              <a:rPr lang="en-US" altLang="zh-CN" dirty="0"/>
              <a:t>control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B7AC72-B36A-9E4C-90DB-45D20AF121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Hans" dirty="0"/>
              <a:t>Nikolai</a:t>
            </a:r>
            <a:r>
              <a:rPr lang="zh-Hans" altLang="en-US" dirty="0"/>
              <a:t> </a:t>
            </a:r>
            <a:r>
              <a:rPr lang="en-US" altLang="zh-Hans" dirty="0"/>
              <a:t>Bernstein</a:t>
            </a:r>
            <a:r>
              <a:rPr lang="zh-Hans" altLang="en-US" dirty="0"/>
              <a:t> </a:t>
            </a:r>
            <a:r>
              <a:rPr lang="en-US" altLang="zh-Hans" dirty="0"/>
              <a:t>(1896</a:t>
            </a:r>
            <a:r>
              <a:rPr lang="zh-Hans" altLang="en-US" dirty="0"/>
              <a:t> </a:t>
            </a:r>
            <a:r>
              <a:rPr lang="en-US" altLang="zh-Hans" dirty="0"/>
              <a:t>–</a:t>
            </a:r>
            <a:r>
              <a:rPr lang="zh-Hans" altLang="en-US" dirty="0"/>
              <a:t> </a:t>
            </a:r>
            <a:r>
              <a:rPr lang="en-US" altLang="zh-Hans" dirty="0"/>
              <a:t>1966)</a:t>
            </a:r>
          </a:p>
          <a:p>
            <a:pPr lvl="1"/>
            <a:r>
              <a:rPr lang="en-US" altLang="zh-Hans" dirty="0"/>
              <a:t>Russian</a:t>
            </a:r>
            <a:r>
              <a:rPr lang="zh-Hans" altLang="en-US" dirty="0"/>
              <a:t> </a:t>
            </a:r>
            <a:r>
              <a:rPr lang="en-US" altLang="zh-Hans" dirty="0"/>
              <a:t>physiologist</a:t>
            </a:r>
          </a:p>
          <a:p>
            <a:pPr lvl="1"/>
            <a:r>
              <a:rPr lang="en-US" altLang="zh-Hans" dirty="0"/>
              <a:t>Translated</a:t>
            </a:r>
            <a:r>
              <a:rPr lang="zh-Hans" altLang="en-US" dirty="0"/>
              <a:t> </a:t>
            </a:r>
            <a:r>
              <a:rPr lang="en-US" altLang="zh-Hans" dirty="0"/>
              <a:t>in</a:t>
            </a:r>
            <a:r>
              <a:rPr lang="zh-Hans" altLang="en-US" dirty="0"/>
              <a:t> </a:t>
            </a:r>
            <a:r>
              <a:rPr lang="en-US" altLang="zh-Hans" dirty="0"/>
              <a:t>1967,</a:t>
            </a:r>
            <a:r>
              <a:rPr lang="zh-Hans" altLang="en-US" dirty="0"/>
              <a:t> </a:t>
            </a:r>
            <a:r>
              <a:rPr lang="en-US" altLang="zh-Hans" dirty="0"/>
              <a:t>large</a:t>
            </a:r>
            <a:r>
              <a:rPr lang="zh-Hans" altLang="en-US" dirty="0"/>
              <a:t> </a:t>
            </a:r>
            <a:r>
              <a:rPr lang="en-US" altLang="zh-Hans" dirty="0"/>
              <a:t>influence</a:t>
            </a:r>
            <a:r>
              <a:rPr lang="zh-Hans" altLang="en-US" dirty="0"/>
              <a:t> </a:t>
            </a:r>
            <a:r>
              <a:rPr lang="en-US" altLang="zh-Hans" dirty="0"/>
              <a:t>in</a:t>
            </a:r>
            <a:r>
              <a:rPr lang="zh-Hans" altLang="en-US" dirty="0"/>
              <a:t> </a:t>
            </a:r>
            <a:r>
              <a:rPr lang="en-US" altLang="zh-Hans" dirty="0"/>
              <a:t>the</a:t>
            </a:r>
            <a:r>
              <a:rPr lang="zh-Hans" altLang="en-US" dirty="0"/>
              <a:t> </a:t>
            </a:r>
            <a:r>
              <a:rPr lang="en-US" altLang="zh-Hans" dirty="0"/>
              <a:t>West</a:t>
            </a:r>
            <a:r>
              <a:rPr lang="zh-Hans" altLang="en-US" dirty="0"/>
              <a:t> </a:t>
            </a:r>
            <a:r>
              <a:rPr lang="en-US" altLang="zh-Hans" dirty="0"/>
              <a:t>since</a:t>
            </a:r>
            <a:r>
              <a:rPr lang="zh-Hans" altLang="en-US" dirty="0"/>
              <a:t> </a:t>
            </a:r>
            <a:r>
              <a:rPr lang="en-US" altLang="zh-Hans" dirty="0"/>
              <a:t>1980s</a:t>
            </a:r>
            <a:r>
              <a:rPr lang="zh-Hans" altLang="en-US" dirty="0"/>
              <a:t> </a:t>
            </a:r>
            <a:r>
              <a:rPr lang="en-US" altLang="zh-Hans" dirty="0"/>
              <a:t>(Turvey,</a:t>
            </a:r>
            <a:r>
              <a:rPr lang="zh-Hans" altLang="en-US" dirty="0"/>
              <a:t> </a:t>
            </a:r>
            <a:r>
              <a:rPr lang="en-US" altLang="zh-Hans" dirty="0"/>
              <a:t>1977)</a:t>
            </a:r>
          </a:p>
          <a:p>
            <a:r>
              <a:rPr lang="en-US" altLang="zh-Hans" dirty="0"/>
              <a:t>Bernstein’s</a:t>
            </a:r>
            <a:r>
              <a:rPr lang="zh-Hans" altLang="en-US" dirty="0"/>
              <a:t> </a:t>
            </a:r>
            <a:r>
              <a:rPr lang="en-US" altLang="zh-Hans" dirty="0"/>
              <a:t>problems:</a:t>
            </a:r>
          </a:p>
          <a:p>
            <a:pPr lvl="1"/>
            <a:r>
              <a:rPr lang="en-US" altLang="zh-Hans" dirty="0"/>
              <a:t>Degrees-of-freedom</a:t>
            </a:r>
            <a:r>
              <a:rPr lang="zh-Hans" altLang="en-US" dirty="0"/>
              <a:t> </a:t>
            </a:r>
            <a:r>
              <a:rPr lang="en-US" altLang="zh-Hans" dirty="0"/>
              <a:t>problem</a:t>
            </a:r>
            <a:r>
              <a:rPr lang="zh-Hans" altLang="en-US" dirty="0"/>
              <a:t> </a:t>
            </a:r>
            <a:r>
              <a:rPr lang="en-US" altLang="zh-Hans" dirty="0"/>
              <a:t>(DF)</a:t>
            </a:r>
          </a:p>
          <a:p>
            <a:pPr lvl="1"/>
            <a:r>
              <a:rPr lang="en-US" altLang="zh-Hans" dirty="0"/>
              <a:t>Context-conditioned</a:t>
            </a:r>
            <a:r>
              <a:rPr lang="zh-Hans" altLang="en-US" dirty="0"/>
              <a:t> </a:t>
            </a:r>
            <a:r>
              <a:rPr lang="en-US" altLang="zh-Hans" dirty="0"/>
              <a:t>variability</a:t>
            </a:r>
            <a:r>
              <a:rPr lang="zh-Hans" altLang="en-US" dirty="0"/>
              <a:t> </a:t>
            </a:r>
            <a:r>
              <a:rPr lang="en-US" altLang="zh-Hans" dirty="0"/>
              <a:t>problem</a:t>
            </a:r>
            <a:r>
              <a:rPr lang="zh-Hans" altLang="en-US" dirty="0"/>
              <a:t> </a:t>
            </a:r>
            <a:r>
              <a:rPr lang="en-US" altLang="zh-Hans" dirty="0"/>
              <a:t>(CCV)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291618"/>
      </p:ext>
    </p:extLst>
  </p:cSld>
  <p:clrMapOvr>
    <a:masterClrMapping/>
  </p:clrMapOvr>
</p:sld>
</file>

<file path=ppt/theme/theme1.xml><?xml version="1.0" encoding="utf-8"?>
<a:theme xmlns:a="http://schemas.openxmlformats.org/drawingml/2006/main" name="Perception">
  <a:themeElements>
    <a:clrScheme name="Advantage">
      <a:dk1>
        <a:sysClr val="windowText" lastClr="000000"/>
      </a:dk1>
      <a:lt1>
        <a:sysClr val="window" lastClr="FFFFFF"/>
      </a:lt1>
      <a:dk2>
        <a:srgbClr val="2B142D"/>
      </a:dk2>
      <a:lt2>
        <a:srgbClr val="C3AFCC"/>
      </a:lt2>
      <a:accent1>
        <a:srgbClr val="663366"/>
      </a:accent1>
      <a:accent2>
        <a:srgbClr val="330F42"/>
      </a:accent2>
      <a:accent3>
        <a:srgbClr val="666699"/>
      </a:accent3>
      <a:accent4>
        <a:srgbClr val="999966"/>
      </a:accent4>
      <a:accent5>
        <a:srgbClr val="F7901E"/>
      </a:accent5>
      <a:accent6>
        <a:srgbClr val="A3A101"/>
      </a:accent6>
      <a:hlink>
        <a:srgbClr val="BC5FBC"/>
      </a:hlink>
      <a:folHlink>
        <a:srgbClr val="9775A7"/>
      </a:folHlink>
    </a:clrScheme>
    <a:fontScheme name="Perception">
      <a:maj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Perception">
      <a:fillStyleLst>
        <a:solidFill>
          <a:schemeClr val="phClr"/>
        </a:solidFill>
        <a:solidFill>
          <a:schemeClr val="phClr">
            <a:shade val="90000"/>
          </a:schemeClr>
        </a:solidFill>
        <a:solidFill>
          <a:schemeClr val="phClr">
            <a:shade val="80000"/>
          </a:schemeClr>
        </a:soli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bliqueTopRight"/>
            <a:lightRig rig="threePt" dir="tl"/>
          </a:scene3d>
          <a:sp3d>
            <a:bevelT w="25400" h="25400"/>
          </a:sp3d>
        </a:effectStyle>
        <a:effectStyle>
          <a:effectLst/>
          <a:scene3d>
            <a:camera prst="perspectiveFront" fov="4200000"/>
            <a:lightRig rig="balanced" dir="tl">
              <a:rot lat="0" lon="0" rev="18600000"/>
            </a:lightRig>
          </a:scene3d>
          <a:sp3d prstMaterial="metal">
            <a:bevelT w="63500" h="50800" prst="angle"/>
          </a:sp3d>
        </a:effectStyle>
      </a:effectStyleLst>
      <a:bgFillStyleLst>
        <a:solidFill>
          <a:schemeClr val="phClr">
            <a:tint val="90000"/>
          </a:schemeClr>
        </a:solidFill>
        <a:solidFill>
          <a:schemeClr val="phClr">
            <a:tint val="50000"/>
          </a:schemeClr>
        </a:solidFill>
        <a:solidFill>
          <a:schemeClr val="phClr">
            <a:shade val="60000"/>
          </a:schemeClr>
        </a:soli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Perception.thmx</Template>
  <TotalTime>5298</TotalTime>
  <Words>1779</Words>
  <Application>Microsoft Macintosh PowerPoint</Application>
  <PresentationFormat>On-screen Show (4:3)</PresentationFormat>
  <Paragraphs>198</Paragraphs>
  <Slides>35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宋体</vt:lpstr>
      <vt:lpstr>Calibri</vt:lpstr>
      <vt:lpstr>Century Gothic</vt:lpstr>
      <vt:lpstr>Wingdings</vt:lpstr>
      <vt:lpstr>Wingdings 2</vt:lpstr>
      <vt:lpstr>Perception</vt:lpstr>
      <vt:lpstr>Lecture 11: Open Loop Control of Actions</vt:lpstr>
      <vt:lpstr>PowerPoint Presentation</vt:lpstr>
      <vt:lpstr>Two elements of action control</vt:lpstr>
      <vt:lpstr>Why is it hard to make a robot play chess?</vt:lpstr>
      <vt:lpstr>PowerPoint Presentation</vt:lpstr>
      <vt:lpstr>How are actions controlled?  – Past ideas</vt:lpstr>
      <vt:lpstr>Open loop control</vt:lpstr>
      <vt:lpstr>PowerPoint Presentation</vt:lpstr>
      <vt:lpstr>Problems with open loop control</vt:lpstr>
      <vt:lpstr>The DF problem</vt:lpstr>
      <vt:lpstr>The DF problem</vt:lpstr>
      <vt:lpstr>Berstein’s solution: Synergy</vt:lpstr>
      <vt:lpstr>Automatism example: “lower level” performance</vt:lpstr>
      <vt:lpstr>Automatism example 2: compensation</vt:lpstr>
      <vt:lpstr>How does coordination or synergy form?</vt:lpstr>
      <vt:lpstr>PowerPoint Presentation</vt:lpstr>
      <vt:lpstr>The CCV problem in movement control</vt:lpstr>
      <vt:lpstr>The CCV problem in movement control</vt:lpstr>
      <vt:lpstr>The CCV problem in movement control</vt:lpstr>
      <vt:lpstr>The CCV problem in movement control</vt:lpstr>
      <vt:lpstr>PowerPoint Presentation</vt:lpstr>
      <vt:lpstr>The CCV problem in movement control</vt:lpstr>
      <vt:lpstr>PowerPoint Presentation</vt:lpstr>
      <vt:lpstr>PowerPoint Presentation</vt:lpstr>
      <vt:lpstr>The CCV problem in movement control</vt:lpstr>
      <vt:lpstr>The CCV problem in movement control</vt:lpstr>
      <vt:lpstr>The CCV problem in movement control</vt:lpstr>
      <vt:lpstr>The CCV problem in movement control</vt:lpstr>
      <vt:lpstr>The CCV problem in movement control</vt:lpstr>
      <vt:lpstr>The CCV problem in movement control</vt:lpstr>
      <vt:lpstr>The CCV problem in movement control</vt:lpstr>
      <vt:lpstr>Bernstein’s solution to the CCV problem: Synergy</vt:lpstr>
      <vt:lpstr>Summary </vt:lpstr>
      <vt:lpstr>Summary </vt:lpstr>
      <vt:lpstr>Reading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control of actions</dc:title>
  <dc:creator>JS Pan</dc:creator>
  <cp:lastModifiedBy>Microsoft Office User</cp:lastModifiedBy>
  <cp:revision>88</cp:revision>
  <dcterms:created xsi:type="dcterms:W3CDTF">2015-04-09T01:49:17Z</dcterms:created>
  <dcterms:modified xsi:type="dcterms:W3CDTF">2019-06-19T01:06:59Z</dcterms:modified>
</cp:coreProperties>
</file>