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8"/>
  </p:notesMasterIdLst>
  <p:sldIdLst>
    <p:sldId id="256" r:id="rId2"/>
    <p:sldId id="267" r:id="rId3"/>
    <p:sldId id="279" r:id="rId4"/>
    <p:sldId id="298" r:id="rId5"/>
    <p:sldId id="270" r:id="rId6"/>
    <p:sldId id="289" r:id="rId7"/>
    <p:sldId id="273" r:id="rId8"/>
    <p:sldId id="290" r:id="rId9"/>
    <p:sldId id="291" r:id="rId10"/>
    <p:sldId id="277" r:id="rId11"/>
    <p:sldId id="292" r:id="rId12"/>
    <p:sldId id="293" r:id="rId13"/>
    <p:sldId id="274" r:id="rId14"/>
    <p:sldId id="294" r:id="rId15"/>
    <p:sldId id="295" r:id="rId16"/>
    <p:sldId id="296" r:id="rId17"/>
    <p:sldId id="297" r:id="rId18"/>
    <p:sldId id="278" r:id="rId19"/>
    <p:sldId id="299" r:id="rId20"/>
    <p:sldId id="268" r:id="rId21"/>
    <p:sldId id="280" r:id="rId22"/>
    <p:sldId id="281" r:id="rId23"/>
    <p:sldId id="282" r:id="rId24"/>
    <p:sldId id="283" r:id="rId25"/>
    <p:sldId id="288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87483"/>
  </p:normalViewPr>
  <p:slideViewPr>
    <p:cSldViewPr snapToGrid="0" snapToObjects="1">
      <p:cViewPr varScale="1">
        <p:scale>
          <a:sx n="114" d="100"/>
          <a:sy n="114" d="100"/>
        </p:scale>
        <p:origin x="3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4B695-3E36-F942-BD88-012087D70691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A81F3-2C6E-4E44-AC26-CFC5D1843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vel</a:t>
            </a:r>
            <a:r>
              <a:rPr lang="zh-CN" altLang="en-US" dirty="0"/>
              <a:t> </a:t>
            </a:r>
            <a:r>
              <a:rPr lang="en-US" altLang="zh-CN" dirty="0"/>
              <a:t>profile</a:t>
            </a:r>
            <a:r>
              <a:rPr lang="zh-CN" altLang="en-US" dirty="0"/>
              <a:t> </a:t>
            </a:r>
            <a:r>
              <a:rPr lang="en-US" altLang="zh-CN" dirty="0"/>
              <a:t>(left</a:t>
            </a:r>
            <a:r>
              <a:rPr lang="zh-CN" altLang="en-US" dirty="0"/>
              <a:t> </a:t>
            </a:r>
            <a:r>
              <a:rPr lang="en-US" altLang="zh-CN" dirty="0"/>
              <a:t>figure):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fielder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running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catching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he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predict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ball’s</a:t>
            </a:r>
            <a:r>
              <a:rPr lang="zh-CN" altLang="en-US" dirty="0"/>
              <a:t> </a:t>
            </a:r>
            <a:r>
              <a:rPr lang="en-US" altLang="zh-CN" dirty="0"/>
              <a:t>landing,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there,</a:t>
            </a:r>
            <a:r>
              <a:rPr lang="zh-CN" altLang="en-US" dirty="0"/>
              <a:t> </a:t>
            </a:r>
            <a:r>
              <a:rPr lang="en-US" altLang="zh-CN" dirty="0"/>
              <a:t>stop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wait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(not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TP</a:t>
            </a:r>
            <a:r>
              <a:rPr lang="zh-CN" altLang="en-US" dirty="0"/>
              <a:t> </a:t>
            </a:r>
            <a:r>
              <a:rPr lang="en-US" altLang="zh-CN" dirty="0"/>
              <a:t>strategy).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altLang="zh-CN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6/4/19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9: Higher-order variables in perception and action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concept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</a:t>
            </a:r>
            <a:r>
              <a:rPr lang="en-US" dirty="0"/>
              <a:t>igher</a:t>
            </a:r>
            <a:r>
              <a:rPr lang="en-US" altLang="zh-CN" dirty="0"/>
              <a:t>-order</a:t>
            </a:r>
            <a:r>
              <a:rPr lang="zh-CN" altLang="en-US" dirty="0"/>
              <a:t> </a:t>
            </a:r>
            <a:r>
              <a:rPr lang="en-US" altLang="zh-CN" dirty="0"/>
              <a:t>variables</a:t>
            </a:r>
            <a:r>
              <a:rPr lang="zh-CN" altLang="en-US" dirty="0"/>
              <a:t> </a:t>
            </a:r>
            <a:r>
              <a:rPr lang="en-US" altLang="zh-CN" dirty="0"/>
              <a:t>(smart</a:t>
            </a:r>
            <a:r>
              <a:rPr lang="zh-CN" altLang="en-US" dirty="0"/>
              <a:t> </a:t>
            </a:r>
            <a:r>
              <a:rPr lang="en-US" altLang="zh-CN" dirty="0"/>
              <a:t>mechanisms)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outfielder’s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strategies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solve</a:t>
            </a:r>
            <a:r>
              <a:rPr lang="zh-CN" altLang="en-US" dirty="0"/>
              <a:t> </a:t>
            </a:r>
            <a:r>
              <a:rPr lang="en-US" altLang="zh-CN" dirty="0"/>
              <a:t>it: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TP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OAC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 </a:t>
            </a:r>
            <a:r>
              <a:rPr lang="en-US" altLang="zh-CN" dirty="0"/>
              <a:t>cancellation,</a:t>
            </a:r>
            <a:r>
              <a:rPr lang="zh-CN" altLang="en-US" dirty="0"/>
              <a:t> </a:t>
            </a:r>
            <a:r>
              <a:rPr lang="en-US" altLang="zh-CN" dirty="0"/>
              <a:t>paired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CB</a:t>
            </a:r>
            <a:r>
              <a:rPr lang="zh-CN" altLang="en-US" dirty="0"/>
              <a:t> </a:t>
            </a:r>
            <a:r>
              <a:rPr lang="en-US" altLang="zh-CN" dirty="0"/>
              <a:t>(constant</a:t>
            </a:r>
            <a:r>
              <a:rPr lang="zh-CN" altLang="en-US" dirty="0"/>
              <a:t> </a:t>
            </a:r>
            <a:r>
              <a:rPr lang="en-US" altLang="zh-CN" dirty="0"/>
              <a:t>bearing)</a:t>
            </a:r>
            <a:r>
              <a:rPr lang="zh-CN" altLang="en-US" dirty="0"/>
              <a:t> </a:t>
            </a:r>
            <a:endParaRPr lang="en-US" altLang="zh-CN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LOT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linear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Perceiving</a:t>
            </a:r>
            <a:r>
              <a:rPr lang="zh-CN" altLang="en-US" dirty="0"/>
              <a:t> </a:t>
            </a:r>
            <a:r>
              <a:rPr lang="en-US" altLang="zh-CN" dirty="0"/>
              <a:t>throwability</a:t>
            </a:r>
            <a:r>
              <a:rPr lang="zh-CN" altLang="en-US" dirty="0"/>
              <a:t>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3157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245"/>
          <a:stretch/>
        </p:blipFill>
        <p:spPr>
          <a:xfrm>
            <a:off x="0" y="163725"/>
            <a:ext cx="9144000" cy="57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9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3CD5-F279-954A-A906-D3FBEB16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Constant</a:t>
            </a:r>
            <a:r>
              <a:rPr lang="zh-CN" altLang="en-US" dirty="0"/>
              <a:t> </a:t>
            </a:r>
            <a:r>
              <a:rPr lang="en-US" altLang="zh-CN" dirty="0"/>
              <a:t>bearing</a:t>
            </a:r>
            <a:r>
              <a:rPr lang="zh-CN" altLang="en-US" dirty="0"/>
              <a:t> </a:t>
            </a:r>
            <a:r>
              <a:rPr lang="en-US" altLang="zh-CN" dirty="0"/>
              <a:t>(Lateral)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3419-24E4-704F-89A1-FFC279870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4" y="2595562"/>
            <a:ext cx="7610476" cy="3670767"/>
          </a:xfrm>
        </p:spPr>
        <p:txBody>
          <a:bodyPr/>
          <a:lstStyle/>
          <a:p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bearing</a:t>
            </a:r>
            <a:r>
              <a:rPr lang="zh-CN" altLang="en-US" dirty="0"/>
              <a:t> </a:t>
            </a:r>
            <a:r>
              <a:rPr lang="en-US" altLang="zh-CN" dirty="0"/>
              <a:t>direction</a:t>
            </a:r>
            <a:r>
              <a:rPr lang="zh-CN" altLang="en-US" dirty="0"/>
              <a:t> </a:t>
            </a:r>
            <a:r>
              <a:rPr lang="en-US" altLang="zh-CN" dirty="0"/>
              <a:t>(bearing</a:t>
            </a:r>
            <a:r>
              <a:rPr lang="zh-CN" altLang="en-US" dirty="0"/>
              <a:t> </a:t>
            </a:r>
            <a:r>
              <a:rPr lang="en-US" altLang="zh-CN" dirty="0"/>
              <a:t>angle)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constant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C48EE-23AB-4D47-8C80-2CB6112F1072}"/>
              </a:ext>
            </a:extLst>
          </p:cNvPr>
          <p:cNvSpPr txBox="1"/>
          <p:nvPr/>
        </p:nvSpPr>
        <p:spPr>
          <a:xfrm>
            <a:off x="1694985" y="4761571"/>
            <a:ext cx="613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ASSUMPTION: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Getting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into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the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plane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of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ball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fly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is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easy!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Radial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motion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is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challenging.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8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A960-3897-2B45-B08A-4C6AE65F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OAC</a:t>
            </a:r>
            <a:r>
              <a:rPr lang="zh-CN" altLang="en-US" dirty="0"/>
              <a:t> </a:t>
            </a:r>
            <a:r>
              <a:rPr lang="en-US" altLang="zh-CN" dirty="0"/>
              <a:t>(Radial)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D6DA5-E684-064D-8E7A-A2CD193A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2" b="5513"/>
          <a:stretch/>
        </p:blipFill>
        <p:spPr>
          <a:xfrm>
            <a:off x="230594" y="2038256"/>
            <a:ext cx="8452624" cy="371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04852-48BF-D147-8D64-E13CCE60A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012"/>
          <a:stretch/>
        </p:blipFill>
        <p:spPr>
          <a:xfrm>
            <a:off x="0" y="5874930"/>
            <a:ext cx="9144000" cy="983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ED810-4320-774F-8DE2-22D7D714E259}"/>
              </a:ext>
            </a:extLst>
          </p:cNvPr>
          <p:cNvSpPr txBox="1"/>
          <p:nvPr/>
        </p:nvSpPr>
        <p:spPr>
          <a:xfrm>
            <a:off x="4456906" y="262082"/>
            <a:ext cx="4687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But,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visual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sensitivity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acceleration??</a:t>
            </a:r>
          </a:p>
          <a:p>
            <a:r>
              <a:rPr lang="en-US" altLang="zh-CN" sz="1600" dirty="0">
                <a:solidFill>
                  <a:srgbClr val="FF0000"/>
                </a:solidFill>
              </a:rPr>
              <a:t>(Babbler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&amp;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Dannemiller</a:t>
            </a:r>
            <a:r>
              <a:rPr lang="en-US" altLang="zh-CN" sz="1600" dirty="0">
                <a:solidFill>
                  <a:srgbClr val="FF0000"/>
                </a:solidFill>
              </a:rPr>
              <a:t>,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1993;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Brouwer,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Brenner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&amp;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Smeets</a:t>
            </a:r>
            <a:r>
              <a:rPr lang="en-US" altLang="zh-CN" sz="1600" dirty="0">
                <a:solidFill>
                  <a:srgbClr val="FF0000"/>
                </a:solidFill>
              </a:rPr>
              <a:t>,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2002)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0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321" y="0"/>
            <a:ext cx="8573631" cy="21929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b="1" dirty="0">
                <a:solidFill>
                  <a:srgbClr val="FF0000"/>
                </a:solidFill>
              </a:rPr>
              <a:t>The OAC strategy </a:t>
            </a:r>
            <a:r>
              <a:rPr lang="en-US" dirty="0"/>
              <a:t>(Optical Acceleration Cancellation):</a:t>
            </a:r>
          </a:p>
          <a:p>
            <a:pPr>
              <a:spcAft>
                <a:spcPts val="900"/>
              </a:spcAft>
            </a:pPr>
            <a:r>
              <a:rPr lang="en-US" i="1" dirty="0"/>
              <a:t>(Assuming that the fielder is already in the same plane with the flying ball.)</a:t>
            </a:r>
          </a:p>
          <a:p>
            <a:pPr>
              <a:spcAft>
                <a:spcPts val="900"/>
              </a:spcAft>
            </a:pPr>
            <a:r>
              <a:rPr lang="en-US" dirty="0"/>
              <a:t>To catch the flying ball, one moves so as to </a:t>
            </a:r>
            <a:r>
              <a:rPr lang="en-US" b="1" dirty="0"/>
              <a:t>cancel the vertical optical acceleration</a:t>
            </a:r>
            <a:r>
              <a:rPr lang="en-US" dirty="0"/>
              <a:t>. Equivalently, to </a:t>
            </a:r>
            <a:r>
              <a:rPr lang="en-US" b="1" dirty="0"/>
              <a:t>preserve a constant optical vertical velocity</a:t>
            </a:r>
            <a:r>
              <a:rPr lang="en-US" dirty="0"/>
              <a:t>.</a:t>
            </a:r>
          </a:p>
          <a:p>
            <a:pPr>
              <a:spcAft>
                <a:spcPts val="900"/>
              </a:spcAft>
            </a:pPr>
            <a:r>
              <a:rPr lang="en-US" altLang="zh-CN" sz="1600" dirty="0"/>
              <a:t>(</a:t>
            </a:r>
            <a:r>
              <a:rPr lang="en-US" sz="1600" dirty="0"/>
              <a:t>Michaels &amp; </a:t>
            </a:r>
            <a:r>
              <a:rPr lang="en-US" sz="1600" dirty="0" err="1"/>
              <a:t>Oudejans</a:t>
            </a:r>
            <a:r>
              <a:rPr lang="en-US" sz="1600" dirty="0"/>
              <a:t>, 1992; </a:t>
            </a:r>
            <a:r>
              <a:rPr lang="en-US" sz="1600" dirty="0" err="1"/>
              <a:t>Babler</a:t>
            </a:r>
            <a:r>
              <a:rPr lang="en-US" sz="1600" dirty="0"/>
              <a:t> &amp; </a:t>
            </a:r>
            <a:r>
              <a:rPr lang="en-US" sz="1600" dirty="0" err="1"/>
              <a:t>Dannemiller</a:t>
            </a:r>
            <a:r>
              <a:rPr lang="en-US" sz="1600" dirty="0"/>
              <a:t>, 1993; McLeod &amp; Dienes, 1993.</a:t>
            </a:r>
            <a:r>
              <a:rPr lang="zh-CN" altLang="en-US" sz="1600" dirty="0"/>
              <a:t> </a:t>
            </a:r>
            <a:r>
              <a:rPr lang="en-US" altLang="zh-CN" sz="1600" dirty="0"/>
              <a:t>McLeod,</a:t>
            </a:r>
            <a:r>
              <a:rPr lang="zh-CN" altLang="en-US" sz="1600" dirty="0"/>
              <a:t> </a:t>
            </a:r>
            <a:r>
              <a:rPr lang="en-US" altLang="zh-CN" sz="1600" dirty="0"/>
              <a:t>Reed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/>
              <a:t>Dienes,</a:t>
            </a:r>
            <a:r>
              <a:rPr lang="zh-CN" altLang="en-US" sz="1600" dirty="0"/>
              <a:t> </a:t>
            </a:r>
            <a:r>
              <a:rPr lang="en-US" altLang="zh-CN" sz="1600" dirty="0"/>
              <a:t>2001,</a:t>
            </a:r>
            <a:r>
              <a:rPr lang="zh-CN" altLang="en-US" sz="1600" dirty="0"/>
              <a:t> </a:t>
            </a:r>
            <a:r>
              <a:rPr lang="en-US" altLang="zh-CN" sz="1600" dirty="0" err="1"/>
              <a:t>Kistemaker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/>
              <a:t>Faber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 err="1"/>
              <a:t>Beek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/>
              <a:t>2009)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A2C81-8B14-854E-A405-FFE2DAB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2" y="2284547"/>
            <a:ext cx="5597912" cy="4527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30E23-9320-F54A-ADC9-A4C10862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230" y="2120602"/>
            <a:ext cx="2679272" cy="473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F592-EE31-9440-AD13-A24B3754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control:</a:t>
            </a:r>
            <a:r>
              <a:rPr lang="zh-CN" altLang="en-US" dirty="0"/>
              <a:t> </a:t>
            </a:r>
            <a:r>
              <a:rPr lang="en-US" altLang="zh-CN" dirty="0"/>
              <a:t>LOT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2F07B-67FA-DF41-99D4-7A20EBF96DC3}"/>
              </a:ext>
            </a:extLst>
          </p:cNvPr>
          <p:cNvSpPr txBox="1"/>
          <p:nvPr/>
        </p:nvSpPr>
        <p:spPr>
          <a:xfrm>
            <a:off x="0" y="2023477"/>
            <a:ext cx="8046922" cy="8002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LOT strategy </a:t>
            </a:r>
            <a:r>
              <a:rPr lang="en-US" dirty="0"/>
              <a:t>(Linear Optical Trajectory):</a:t>
            </a:r>
          </a:p>
          <a:p>
            <a:r>
              <a:rPr lang="en-US" dirty="0"/>
              <a:t>Move so as the produce a linear optical path of the image of the ball.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213D3-ACA9-3448-A8DB-97896420323D}"/>
              </a:ext>
            </a:extLst>
          </p:cNvPr>
          <p:cNvSpPr txBox="1"/>
          <p:nvPr/>
        </p:nvSpPr>
        <p:spPr>
          <a:xfrm>
            <a:off x="1761893" y="379141"/>
            <a:ext cx="517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assume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lateral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easy!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81608-8FB2-6B42-85BB-116A7A34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4175" y="2174488"/>
            <a:ext cx="4605170" cy="4802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AF19A-040E-6B47-A37B-3D5337CFFBC7}"/>
              </a:ext>
            </a:extLst>
          </p:cNvPr>
          <p:cNvSpPr txBox="1"/>
          <p:nvPr/>
        </p:nvSpPr>
        <p:spPr>
          <a:xfrm>
            <a:off x="319832" y="2952656"/>
            <a:ext cx="4319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(angle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(angle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azimuth,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bearing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independent!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coupled.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ball’s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95F83-04E1-D44C-AFB8-8C8F3B30E636}"/>
                  </a:ext>
                </a:extLst>
              </p:cNvPr>
              <p:cNvSpPr txBox="1"/>
              <p:nvPr/>
            </p:nvSpPr>
            <p:spPr>
              <a:xfrm>
                <a:off x="5361690" y="3240931"/>
                <a:ext cx="1425070" cy="5472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95F83-04E1-D44C-AFB8-8C8F3B30E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690" y="3240931"/>
                <a:ext cx="1425070" cy="547266"/>
              </a:xfrm>
              <a:prstGeom prst="rect">
                <a:avLst/>
              </a:prstGeom>
              <a:blipFill>
                <a:blip r:embed="rId3"/>
                <a:stretch>
                  <a:fillRect l="-885" r="-3540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8FDE246-BFCD-7C4D-A218-5B8FF540083F}"/>
              </a:ext>
            </a:extLst>
          </p:cNvPr>
          <p:cNvSpPr txBox="1"/>
          <p:nvPr/>
        </p:nvSpPr>
        <p:spPr>
          <a:xfrm>
            <a:off x="319832" y="5222415"/>
            <a:ext cx="3887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 with the LOT:</a:t>
            </a:r>
          </a:p>
          <a:p>
            <a:r>
              <a:rPr lang="en-US" dirty="0">
                <a:solidFill>
                  <a:srgbClr val="FF0000"/>
                </a:solidFill>
              </a:rPr>
              <a:t>The solution is not unique. There exist different linear optical paths and not all of them lead to intercepting the ball.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2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1212E-EEFD-F644-9DD7-6D5CCD75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689"/>
            <a:ext cx="9144000" cy="552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3AAF74-E764-C54E-B64E-7C864F99B66B}"/>
              </a:ext>
            </a:extLst>
          </p:cNvPr>
          <p:cNvSpPr/>
          <p:nvPr/>
        </p:nvSpPr>
        <p:spPr>
          <a:xfrm>
            <a:off x="892097" y="340332"/>
            <a:ext cx="7493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Comparing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strategies</a:t>
            </a:r>
            <a:r>
              <a:rPr lang="zh-CN" altLang="en-US" sz="2800" dirty="0"/>
              <a:t> </a:t>
            </a:r>
            <a:r>
              <a:rPr lang="en-US" altLang="zh-CN" dirty="0"/>
              <a:t>(Fink,</a:t>
            </a:r>
            <a:r>
              <a:rPr lang="zh-CN" altLang="en-US" dirty="0"/>
              <a:t> </a:t>
            </a:r>
            <a:r>
              <a:rPr lang="en-US" altLang="zh-CN" dirty="0"/>
              <a:t>Foo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Warren,</a:t>
            </a:r>
            <a:r>
              <a:rPr lang="zh-CN" altLang="en-US" dirty="0"/>
              <a:t> </a:t>
            </a:r>
            <a:r>
              <a:rPr lang="en-US" altLang="zh-CN" dirty="0"/>
              <a:t>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01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296BD-32C7-C84B-A07C-8F203F0FC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7" y="0"/>
            <a:ext cx="78248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38AB64-9972-8A46-804A-33EEC0108FB3}"/>
              </a:ext>
            </a:extLst>
          </p:cNvPr>
          <p:cNvSpPr txBox="1"/>
          <p:nvPr/>
        </p:nvSpPr>
        <p:spPr>
          <a:xfrm rot="16200000">
            <a:off x="1159728" y="170613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B2F8C-F194-9F4A-94E0-EA6074E255A7}"/>
              </a:ext>
            </a:extLst>
          </p:cNvPr>
          <p:cNvSpPr txBox="1"/>
          <p:nvPr/>
        </p:nvSpPr>
        <p:spPr>
          <a:xfrm rot="16200000">
            <a:off x="1159729" y="3596939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1287435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0BAA0-8173-7246-B39E-5C0AB8AB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52" y="0"/>
            <a:ext cx="80270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8EFE2-4F24-324E-859C-C8B189E1D0F2}"/>
              </a:ext>
            </a:extLst>
          </p:cNvPr>
          <p:cNvSpPr txBox="1"/>
          <p:nvPr/>
        </p:nvSpPr>
        <p:spPr>
          <a:xfrm rot="16200000">
            <a:off x="758282" y="2419814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Bearing</a:t>
            </a:r>
            <a:r>
              <a:rPr lang="en-US" altLang="zh-CN" dirty="0"/>
              <a:t>/azimuth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3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7625" y="4789566"/>
            <a:ext cx="7759179" cy="19389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altLang="zh-CN" b="1" dirty="0">
                <a:solidFill>
                  <a:schemeClr val="bg2"/>
                </a:solidFill>
              </a:rPr>
              <a:t>Take-home</a:t>
            </a:r>
            <a:r>
              <a:rPr lang="zh-CN" altLang="en-US" b="1" dirty="0">
                <a:solidFill>
                  <a:schemeClr val="bg2"/>
                </a:solidFill>
              </a:rPr>
              <a:t> </a:t>
            </a:r>
            <a:r>
              <a:rPr lang="en-US" altLang="zh-CN" b="1" dirty="0">
                <a:solidFill>
                  <a:schemeClr val="bg2"/>
                </a:solidFill>
              </a:rPr>
              <a:t>message</a:t>
            </a:r>
            <a:r>
              <a:rPr lang="en-US" altLang="zh-CN" dirty="0">
                <a:solidFill>
                  <a:schemeClr val="bg2"/>
                </a:solidFill>
              </a:rPr>
              <a:t>:</a:t>
            </a:r>
          </a:p>
          <a:p>
            <a:pPr>
              <a:spcAft>
                <a:spcPts val="900"/>
              </a:spcAft>
            </a:pPr>
            <a:r>
              <a:rPr lang="en-US" dirty="0">
                <a:solidFill>
                  <a:schemeClr val="bg2"/>
                </a:solidFill>
              </a:rPr>
              <a:t>Take advantage of lawful regularities </a:t>
            </a:r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bg2"/>
                </a:solidFill>
              </a:rPr>
              <a:t>simplicity of the solutions.</a:t>
            </a:r>
          </a:p>
          <a:p>
            <a:pPr>
              <a:spcAft>
                <a:spcPts val="900"/>
              </a:spcAft>
            </a:pPr>
            <a:r>
              <a:rPr lang="en-US" dirty="0">
                <a:solidFill>
                  <a:schemeClr val="bg2"/>
                </a:solidFill>
              </a:rPr>
              <a:t>Projectile motion + geometrical optics</a:t>
            </a:r>
          </a:p>
          <a:p>
            <a:pPr>
              <a:spcAft>
                <a:spcPts val="900"/>
              </a:spcAft>
            </a:pPr>
            <a:r>
              <a:rPr lang="en-US" dirty="0">
                <a:solidFill>
                  <a:schemeClr val="bg2"/>
                </a:solidFill>
              </a:rPr>
              <a:t>Couple optics and action</a:t>
            </a:r>
          </a:p>
          <a:p>
            <a:pPr>
              <a:spcAft>
                <a:spcPts val="900"/>
              </a:spcAft>
            </a:pPr>
            <a:r>
              <a:rPr lang="en-US" dirty="0">
                <a:solidFill>
                  <a:schemeClr val="bg2"/>
                </a:solidFill>
              </a:rPr>
              <a:t>Move so as to produce a given </a:t>
            </a:r>
            <a:r>
              <a:rPr lang="en-US" dirty="0" err="1">
                <a:solidFill>
                  <a:schemeClr val="bg2"/>
                </a:solidFill>
              </a:rPr>
              <a:t>spatio</a:t>
            </a:r>
            <a:r>
              <a:rPr lang="en-US" dirty="0">
                <a:solidFill>
                  <a:schemeClr val="bg2"/>
                </a:solidFill>
              </a:rPr>
              <a:t>-temporal optical pattern.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8941C-D078-714B-A039-79C12EEE774A}"/>
              </a:ext>
            </a:extLst>
          </p:cNvPr>
          <p:cNvSpPr txBox="1"/>
          <p:nvPr/>
        </p:nvSpPr>
        <p:spPr>
          <a:xfrm>
            <a:off x="884725" y="234175"/>
            <a:ext cx="718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Tentative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conclusions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the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outfielder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problem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B79E6-425C-8D4B-8502-B4C8C6B78797}"/>
              </a:ext>
            </a:extLst>
          </p:cNvPr>
          <p:cNvSpPr txBox="1"/>
          <p:nvPr/>
        </p:nvSpPr>
        <p:spPr>
          <a:xfrm>
            <a:off x="1237786" y="761118"/>
            <a:ext cx="64788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Fielder</a:t>
            </a:r>
            <a:r>
              <a:rPr lang="zh-CN" altLang="en-US" dirty="0"/>
              <a:t> </a:t>
            </a:r>
            <a:r>
              <a:rPr lang="en-US" altLang="zh-CN" dirty="0"/>
              <a:t>tracks</a:t>
            </a:r>
            <a:r>
              <a:rPr lang="zh-CN" altLang="en-US" dirty="0"/>
              <a:t> </a:t>
            </a:r>
            <a:r>
              <a:rPr lang="en-US" altLang="zh-CN" dirty="0"/>
              <a:t>ball,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(control</a:t>
            </a:r>
            <a:r>
              <a:rPr lang="zh-CN" altLang="en-US" dirty="0"/>
              <a:t> </a:t>
            </a:r>
            <a:r>
              <a:rPr lang="en-US" altLang="zh-CN" dirty="0"/>
              <a:t>while</a:t>
            </a:r>
            <a:r>
              <a:rPr lang="zh-CN" altLang="en-US" dirty="0"/>
              <a:t> </a:t>
            </a:r>
            <a:r>
              <a:rPr lang="en-US" altLang="zh-CN" dirty="0"/>
              <a:t>moving)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Contrary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model-based</a:t>
            </a:r>
            <a:r>
              <a:rPr lang="zh-CN" altLang="en-US" dirty="0"/>
              <a:t> </a:t>
            </a:r>
            <a:r>
              <a:rPr lang="en-US" altLang="zh-CN" dirty="0"/>
              <a:t>(a</a:t>
            </a:r>
            <a:r>
              <a:rPr lang="zh-CN" altLang="en-US" dirty="0"/>
              <a:t> </a:t>
            </a:r>
            <a:r>
              <a:rPr lang="en-US" altLang="zh-CN" dirty="0"/>
              <a:t>priori)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</a:p>
          <a:p>
            <a:pPr lvl="1"/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linear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Radial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lateral</a:t>
            </a:r>
            <a:r>
              <a:rPr lang="zh-CN" altLang="en-US" dirty="0"/>
              <a:t> </a:t>
            </a:r>
            <a:r>
              <a:rPr lang="en-US" altLang="zh-CN" dirty="0"/>
              <a:t>movements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coupled</a:t>
            </a:r>
          </a:p>
          <a:p>
            <a:pPr lvl="1"/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Consistent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OAC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Fielder</a:t>
            </a:r>
            <a:r>
              <a:rPr lang="zh-CN" altLang="en-US" dirty="0"/>
              <a:t> </a:t>
            </a:r>
            <a:r>
              <a:rPr lang="en-US" altLang="zh-CN" dirty="0"/>
              <a:t>nulls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Fielder</a:t>
            </a:r>
            <a:r>
              <a:rPr lang="zh-CN" altLang="en-US" dirty="0"/>
              <a:t> </a:t>
            </a:r>
            <a:r>
              <a:rPr lang="en-US" altLang="zh-CN" dirty="0"/>
              <a:t>nulls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bearing</a:t>
            </a:r>
            <a:r>
              <a:rPr lang="zh-CN" altLang="en-US" dirty="0"/>
              <a:t> </a:t>
            </a:r>
            <a:r>
              <a:rPr lang="en-US" altLang="zh-CN" dirty="0"/>
              <a:t>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Radial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lateral</a:t>
            </a:r>
            <a:r>
              <a:rPr lang="zh-CN" altLang="en-US" dirty="0"/>
              <a:t> </a:t>
            </a:r>
            <a:r>
              <a:rPr lang="en-US" altLang="zh-CN" dirty="0"/>
              <a:t>movements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 err="1"/>
              <a:t>indenpendent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7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0E23-7833-0744-B6B1-E2221D24A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3200" b="1" dirty="0"/>
              <a:t>II.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Perceiving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throwability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664CB-FF77-6E45-A342-80EF966AB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FA20C0-E785-A344-8445-01C83F5E29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48832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laws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389187"/>
            <a:ext cx="7610476" cy="4103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 fish need not construct an internal representation of the hydrodynamics of swimming, only the appropriate sensory-motor loops, the smart mechanisms, are needed. The rest of the required ‘knowledge’ is hidden in the body-form and the interface between body and water. This is a law-governed continuous system... In my opinion law-governed processes should not be called computational or algorithmic.” </a:t>
            </a:r>
          </a:p>
          <a:p>
            <a:pPr marL="0" indent="0">
              <a:buNone/>
            </a:pPr>
            <a:r>
              <a:rPr lang="zh-CN" altLang="en-US" dirty="0"/>
              <a:t>                                          </a:t>
            </a:r>
            <a:r>
              <a:rPr lang="en-US" dirty="0"/>
              <a:t>-- van de Grind (1988) p. 167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4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Higher-order variable to control  long distance throwing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99" y="2367894"/>
            <a:ext cx="7694598" cy="3670767"/>
          </a:xfrm>
        </p:spPr>
        <p:txBody>
          <a:bodyPr/>
          <a:lstStyle/>
          <a:p>
            <a:r>
              <a:rPr lang="en-US" dirty="0"/>
              <a:t>Long distance throwing (&gt; 20m) is a unique human ability.</a:t>
            </a:r>
          </a:p>
          <a:p>
            <a:r>
              <a:rPr lang="en-US" dirty="0"/>
              <a:t>How to choose an ideal object (size and weight) for throwing? </a:t>
            </a:r>
            <a:r>
              <a:rPr lang="en-US" dirty="0">
                <a:sym typeface="Wingdings" panose="05000000000000000000" pitchFamily="2" charset="2"/>
              </a:rPr>
              <a:t> affordance </a:t>
            </a:r>
          </a:p>
          <a:p>
            <a:r>
              <a:rPr lang="en-US" dirty="0">
                <a:sym typeface="Wingdings" panose="05000000000000000000" pitchFamily="2" charset="2"/>
              </a:rPr>
              <a:t>What’re relevant?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Mechanics of throwing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Projectile motion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Size : </a:t>
            </a:r>
            <a:r>
              <a:rPr lang="en-US" dirty="0" err="1">
                <a:sym typeface="Wingdings" panose="05000000000000000000" pitchFamily="2" charset="2"/>
              </a:rPr>
              <a:t>graspability</a:t>
            </a:r>
            <a:r>
              <a:rPr lang="en-US" dirty="0">
                <a:sym typeface="Wingdings" panose="05000000000000000000" pitchFamily="2" charset="2"/>
              </a:rPr>
              <a:t> and air resistance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Weight: release velocity and kinetic energy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9760" y="6022247"/>
            <a:ext cx="4520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(Bingham, Rosenblum &amp; </a:t>
            </a:r>
            <a:r>
              <a:rPr lang="en-US" dirty="0" err="1"/>
              <a:t>Schimdt</a:t>
            </a:r>
            <a:r>
              <a:rPr lang="en-US" dirty="0"/>
              <a:t>, 1989;</a:t>
            </a:r>
          </a:p>
          <a:p>
            <a:r>
              <a:rPr lang="en-US" dirty="0"/>
              <a:t>Zhu &amp; Bingham, 2008; 2009; 2010; 2011)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403" y="3434858"/>
            <a:ext cx="2994292" cy="21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2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81" y="2863441"/>
            <a:ext cx="7219950" cy="3829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3017" y="748546"/>
            <a:ext cx="51723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Task: for an object of a give size, pick by hefting the weight you could best throw to a maximum distance.</a:t>
            </a:r>
          </a:p>
          <a:p>
            <a:pPr>
              <a:spcAft>
                <a:spcPts val="900"/>
              </a:spcAft>
            </a:pPr>
            <a:r>
              <a:rPr lang="en-US" dirty="0"/>
              <a:t>Pick the top 3 objects.</a:t>
            </a:r>
          </a:p>
          <a:p>
            <a:pPr>
              <a:spcAft>
                <a:spcPts val="900"/>
              </a:spcAft>
            </a:pPr>
            <a:r>
              <a:rPr lang="en-US" dirty="0"/>
              <a:t>Throw a week later.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95" y="662337"/>
            <a:ext cx="32956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65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291" y="628073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Throw all 48 objects to the max distances multiple times.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21" y="1942515"/>
            <a:ext cx="4196172" cy="3650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0771" y="1084774"/>
            <a:ext cx="556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throwing distance as a function of object size and log object weight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106DC-D3FD-E440-BBCB-0EA0A078ECED}"/>
              </a:ext>
            </a:extLst>
          </p:cNvPr>
          <p:cNvSpPr/>
          <p:nvPr/>
        </p:nvSpPr>
        <p:spPr>
          <a:xfrm>
            <a:off x="1583473" y="5717003"/>
            <a:ext cx="6690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1-in. balls: circles; 2-in. balls: squares; 3-in. balls: triangles; 4-in. balls: diamonds; 5-in. balls: inverted triangles; 6-in. balls: crosses (i.e., from 2.5 cm to 15 cm in diameter).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2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651"/>
          <a:stretch/>
        </p:blipFill>
        <p:spPr>
          <a:xfrm>
            <a:off x="185737" y="2382982"/>
            <a:ext cx="8772525" cy="406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278" y="510287"/>
            <a:ext cx="7299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Zhu&amp; Bingham’s result (2008): Participants perceived by hefting the object weight in each size that they could throw to a maximum distance.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4BC83-6172-ED44-B443-59119830DB59}"/>
              </a:ext>
            </a:extLst>
          </p:cNvPr>
          <p:cNvSpPr txBox="1"/>
          <p:nvPr/>
        </p:nvSpPr>
        <p:spPr>
          <a:xfrm>
            <a:off x="519191" y="2180917"/>
            <a:ext cx="370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Sizes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weights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throwable</a:t>
            </a:r>
            <a:r>
              <a:rPr lang="zh-CN" altLang="en-US" dirty="0"/>
              <a:t> </a:t>
            </a:r>
            <a:r>
              <a:rPr lang="en-US" altLang="zh-CN" dirty="0"/>
              <a:t>objects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230" y="765245"/>
            <a:ext cx="75388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 studies: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&amp; Bingham (2010): Adults unskilled at long distance throwing could not perceive the affordance, but they could after learning to throw long distance (it took a month of coaching and practice)…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if they were allowed to see the result of their throws!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 calibration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information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throwability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heaviness,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(size, weight)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….P’s learned which heaviness corresponded to the objects that would go the farthest (the most “throwable”)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&amp; Bingham (2011): heaviness and the size-weight relation reflect a human predisposition for long distance throwing.</a:t>
            </a:r>
          </a:p>
        </p:txBody>
      </p:sp>
    </p:spTree>
    <p:extLst>
      <p:ext uri="{BB962C8B-B14F-4D97-AF65-F5344CB8AC3E}">
        <p14:creationId xmlns:p14="http://schemas.microsoft.com/office/powerpoint/2010/main" val="3870784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DE591-8292-D34B-9C75-9C3F3E438720}"/>
              </a:ext>
            </a:extLst>
          </p:cNvPr>
          <p:cNvSpPr txBox="1"/>
          <p:nvPr/>
        </p:nvSpPr>
        <p:spPr>
          <a:xfrm>
            <a:off x="3534937" y="903249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Summary</a:t>
            </a:r>
            <a:r>
              <a:rPr lang="zh-CN" altLang="en-US" sz="2400" b="1" dirty="0"/>
              <a:t> 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9B00D-1189-2942-AF14-16F591307473}"/>
              </a:ext>
            </a:extLst>
          </p:cNvPr>
          <p:cNvSpPr txBox="1"/>
          <p:nvPr/>
        </p:nvSpPr>
        <p:spPr>
          <a:xfrm>
            <a:off x="780585" y="1672683"/>
            <a:ext cx="7549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Observers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accomplish</a:t>
            </a:r>
            <a:r>
              <a:rPr lang="zh-CN" altLang="en-US" dirty="0"/>
              <a:t> </a:t>
            </a:r>
            <a:r>
              <a:rPr lang="en-US" altLang="zh-CN" dirty="0"/>
              <a:t>perception/action</a:t>
            </a:r>
            <a:r>
              <a:rPr lang="zh-CN" altLang="en-US" dirty="0"/>
              <a:t> </a:t>
            </a:r>
            <a:r>
              <a:rPr lang="en-US" altLang="zh-CN" dirty="0"/>
              <a:t>tasks.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variables.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running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catch</a:t>
            </a:r>
            <a:r>
              <a:rPr lang="zh-CN" altLang="en-US" dirty="0"/>
              <a:t> </a:t>
            </a:r>
            <a:r>
              <a:rPr lang="en-US" altLang="zh-CN" dirty="0"/>
              <a:t>(The</a:t>
            </a:r>
            <a:r>
              <a:rPr lang="zh-CN" altLang="en-US" dirty="0"/>
              <a:t> </a:t>
            </a:r>
            <a:r>
              <a:rPr lang="en-US" altLang="zh-CN" dirty="0"/>
              <a:t>Outfielder’s</a:t>
            </a:r>
            <a:r>
              <a:rPr lang="zh-CN" altLang="en-US" dirty="0"/>
              <a:t> </a:t>
            </a:r>
            <a:r>
              <a:rPr lang="en-US" altLang="zh-CN" dirty="0"/>
              <a:t>Problem),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info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acceleration,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trajectory…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”higher-order”.</a:t>
            </a:r>
          </a:p>
          <a:p>
            <a:endParaRPr lang="en-US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perceiving</a:t>
            </a:r>
            <a:r>
              <a:rPr lang="zh-CN" altLang="en-US" dirty="0"/>
              <a:t> </a:t>
            </a:r>
            <a:r>
              <a:rPr lang="en-US" altLang="zh-CN" dirty="0"/>
              <a:t>throwability,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heaviness,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relation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object.</a:t>
            </a:r>
          </a:p>
          <a:p>
            <a:endParaRPr lang="en-US" dirty="0"/>
          </a:p>
          <a:p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variables</a:t>
            </a:r>
            <a:r>
              <a:rPr lang="zh-CN" altLang="en-US" dirty="0"/>
              <a:t> </a:t>
            </a:r>
            <a:r>
              <a:rPr lang="en-US" altLang="zh-CN" dirty="0"/>
              <a:t>(serve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information)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detected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visual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used.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91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OAC:</a:t>
            </a:r>
            <a:r>
              <a:rPr lang="zh-CN" altLang="en-US" dirty="0"/>
              <a:t> </a:t>
            </a:r>
            <a:r>
              <a:rPr lang="en-US" dirty="0" err="1"/>
              <a:t>Mcleod</a:t>
            </a:r>
            <a:r>
              <a:rPr lang="en-US" dirty="0"/>
              <a:t>, P., &amp; Dienes, Z. (1993). Running to catch the ball.. </a:t>
            </a:r>
            <a:r>
              <a:rPr lang="en-US" i="1" dirty="0"/>
              <a:t>Nature</a:t>
            </a:r>
            <a:r>
              <a:rPr lang="en-US" dirty="0"/>
              <a:t>, 362(6415), 23-23.</a:t>
            </a:r>
          </a:p>
          <a:p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LOT:</a:t>
            </a:r>
            <a:r>
              <a:rPr lang="zh-CN" altLang="en-US" dirty="0"/>
              <a:t> </a:t>
            </a:r>
            <a:r>
              <a:rPr lang="en-US" dirty="0" err="1"/>
              <a:t>Mcbeath</a:t>
            </a:r>
            <a:r>
              <a:rPr lang="en-US" dirty="0"/>
              <a:t>, M. K., Shaffer, D. M., &amp; Kaiser, M. K. (1995). How baseball outfielders determine where to run to catch fly balls. </a:t>
            </a:r>
            <a:r>
              <a:rPr lang="en-US" i="1" dirty="0"/>
              <a:t>Science</a:t>
            </a:r>
            <a:r>
              <a:rPr lang="en-US" dirty="0"/>
              <a:t>, 268(5210), 569-573</a:t>
            </a:r>
          </a:p>
          <a:p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Throwability:</a:t>
            </a:r>
            <a:r>
              <a:rPr lang="zh-CN" altLang="en-US"/>
              <a:t> </a:t>
            </a:r>
            <a:r>
              <a:rPr lang="en-US"/>
              <a:t>Zhu</a:t>
            </a:r>
            <a:r>
              <a:rPr lang="en-US" dirty="0"/>
              <a:t>, Q., &amp; Bingham, G. P. (2008). Is Hefting to Perceive the Affordance for Throwing a Smart Perceptual Mechanism. </a:t>
            </a:r>
            <a:r>
              <a:rPr lang="en-US" i="1" dirty="0"/>
              <a:t>Journal of Experimental Psychology: Human Perception and Performance</a:t>
            </a:r>
            <a:r>
              <a:rPr lang="en-US" dirty="0"/>
              <a:t>, 34(4), 929-943.</a:t>
            </a:r>
          </a:p>
        </p:txBody>
      </p:sp>
    </p:spTree>
    <p:extLst>
      <p:ext uri="{BB962C8B-B14F-4D97-AF65-F5344CB8AC3E}">
        <p14:creationId xmlns:p14="http://schemas.microsoft.com/office/powerpoint/2010/main" val="309553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2941150"/>
          </a:xfrm>
        </p:spPr>
        <p:txBody>
          <a:bodyPr>
            <a:normAutofit/>
          </a:bodyPr>
          <a:lstStyle/>
          <a:p>
            <a:r>
              <a:rPr lang="en-US" b="1" dirty="0"/>
              <a:t>More examples of higher-order variables / smart </a:t>
            </a:r>
            <a:r>
              <a:rPr lang="en-US" b="1" dirty="0" err="1"/>
              <a:t>mechnisms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332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0E23-7833-0744-B6B1-E2221D24A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3200" b="1" dirty="0"/>
              <a:t>I.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The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outfielder’s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problem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664CB-FF77-6E45-A342-80EF966AB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FA20C0-E785-A344-8445-01C83F5E29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9229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Higher-order variable and the “outfielder’s problem”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77" y="2325090"/>
            <a:ext cx="2857500" cy="1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60" y="2325090"/>
            <a:ext cx="1371600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35" y="4671764"/>
            <a:ext cx="2562225" cy="167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420" y="5410376"/>
            <a:ext cx="5352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problem</a:t>
            </a:r>
            <a:r>
              <a:rPr lang="en-US" b="1" dirty="0"/>
              <a:t>: </a:t>
            </a:r>
            <a:r>
              <a:rPr lang="en-US" altLang="zh-CN" b="1" dirty="0"/>
              <a:t>how</a:t>
            </a:r>
            <a:r>
              <a:rPr lang="zh-CN" altLang="en-US" b="1" dirty="0"/>
              <a:t> </a:t>
            </a:r>
            <a:r>
              <a:rPr lang="en-US" altLang="zh-CN" b="1" dirty="0"/>
              <a:t>does</a:t>
            </a:r>
            <a:r>
              <a:rPr lang="zh-CN" altLang="en-US" b="1" dirty="0"/>
              <a:t> </a:t>
            </a:r>
            <a:r>
              <a:rPr lang="en-US" altLang="zh-CN" b="1" dirty="0"/>
              <a:t>an</a:t>
            </a:r>
            <a:r>
              <a:rPr lang="zh-CN" altLang="en-US" b="1" dirty="0"/>
              <a:t> </a:t>
            </a:r>
            <a:r>
              <a:rPr lang="en-US" altLang="zh-CN" b="1" dirty="0"/>
              <a:t>outfielder</a:t>
            </a:r>
            <a:r>
              <a:rPr lang="zh-CN" altLang="en-US" b="1" dirty="0"/>
              <a:t> </a:t>
            </a:r>
            <a:r>
              <a:rPr lang="en-US" altLang="zh-CN" b="1" dirty="0"/>
              <a:t>run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right</a:t>
            </a:r>
            <a:r>
              <a:rPr lang="zh-CN" altLang="en-US" b="1" dirty="0"/>
              <a:t> </a:t>
            </a:r>
            <a:r>
              <a:rPr lang="en-US" altLang="zh-CN" b="1" dirty="0"/>
              <a:t>place</a:t>
            </a:r>
            <a:r>
              <a:rPr lang="zh-CN" altLang="en-US" b="1" dirty="0"/>
              <a:t> </a:t>
            </a:r>
            <a:r>
              <a:rPr lang="en-US" altLang="zh-CN" b="1" dirty="0"/>
              <a:t>at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right</a:t>
            </a:r>
            <a:r>
              <a:rPr lang="zh-CN" altLang="en-US" b="1" dirty="0"/>
              <a:t> </a:t>
            </a:r>
            <a:r>
              <a:rPr lang="en-US" altLang="zh-CN" b="1" dirty="0"/>
              <a:t>time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catch</a:t>
            </a:r>
            <a:r>
              <a:rPr lang="zh-CN" altLang="en-US" b="1" dirty="0"/>
              <a:t> </a:t>
            </a:r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fly</a:t>
            </a:r>
            <a:r>
              <a:rPr lang="zh-CN" altLang="en-US" b="1" dirty="0"/>
              <a:t> </a:t>
            </a:r>
            <a:r>
              <a:rPr lang="en-US" altLang="zh-CN" b="1" dirty="0"/>
              <a:t>ball</a:t>
            </a:r>
            <a:r>
              <a:rPr lang="en-US" b="1" dirty="0"/>
              <a:t>?</a:t>
            </a:r>
          </a:p>
          <a:p>
            <a:r>
              <a:rPr lang="en-US" b="1" dirty="0"/>
              <a:t>What visual info? And how? </a:t>
            </a:r>
          </a:p>
        </p:txBody>
      </p:sp>
      <p:pic>
        <p:nvPicPr>
          <p:cNvPr id="8194" name="Picture 2" descr="See the source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444"/>
            <a:ext cx="3719308" cy="29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12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536B-B69E-8344-AA37-871AEEDF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outfielder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place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time?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BCB8-B33E-3948-9336-54E8415DE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2595562"/>
            <a:ext cx="4157940" cy="3952195"/>
          </a:xfrm>
        </p:spPr>
        <p:txBody>
          <a:bodyPr/>
          <a:lstStyle/>
          <a:p>
            <a:r>
              <a:rPr lang="en-US" altLang="zh-CN" dirty="0"/>
              <a:t>Model-based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(computational</a:t>
            </a:r>
            <a:r>
              <a:rPr lang="zh-CN" altLang="en-US" dirty="0"/>
              <a:t> </a:t>
            </a:r>
            <a:r>
              <a:rPr lang="en-US" altLang="zh-CN" dirty="0"/>
              <a:t>models)</a:t>
            </a:r>
          </a:p>
          <a:p>
            <a:pPr lvl="1"/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(TP)</a:t>
            </a:r>
          </a:p>
          <a:p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(smart</a:t>
            </a:r>
            <a:r>
              <a:rPr lang="zh-CN" altLang="en-US" dirty="0"/>
              <a:t> </a:t>
            </a:r>
            <a:r>
              <a:rPr lang="en-US" altLang="zh-CN" dirty="0"/>
              <a:t>mechanisms)</a:t>
            </a:r>
          </a:p>
          <a:p>
            <a:pPr lvl="1"/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 </a:t>
            </a:r>
            <a:r>
              <a:rPr lang="en-US" altLang="zh-CN" dirty="0"/>
              <a:t>cancellation</a:t>
            </a:r>
            <a:r>
              <a:rPr lang="zh-CN" altLang="en-US" dirty="0"/>
              <a:t> </a:t>
            </a:r>
            <a:r>
              <a:rPr lang="en-US" altLang="zh-CN" dirty="0"/>
              <a:t>(OAC)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</a:p>
          <a:p>
            <a:pPr lvl="1"/>
            <a:r>
              <a:rPr lang="en-US" altLang="zh-CN" dirty="0"/>
              <a:t>Linear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(LOT)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E4270-73DB-D146-A929-FFD766CCB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24"/>
          <a:stretch/>
        </p:blipFill>
        <p:spPr>
          <a:xfrm>
            <a:off x="4648594" y="2038256"/>
            <a:ext cx="4265219" cy="450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4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417" y="1195427"/>
            <a:ext cx="6477912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dirty="0"/>
              <a:t>One way with lower-order variables and computation: </a:t>
            </a:r>
          </a:p>
          <a:p>
            <a:pPr>
              <a:spcAft>
                <a:spcPts val="900"/>
              </a:spcAft>
            </a:pPr>
            <a:r>
              <a:rPr lang="en-US" dirty="0"/>
              <a:t>First, visually measure the ball’s position (distance) and velocity in the world.</a:t>
            </a:r>
          </a:p>
          <a:p>
            <a:pPr>
              <a:spcAft>
                <a:spcPts val="900"/>
              </a:spcAft>
            </a:pPr>
            <a:r>
              <a:rPr lang="en-US" dirty="0"/>
              <a:t>Then, apply laws of projectile motion and compute the predicted course of the ball.</a:t>
            </a:r>
          </a:p>
          <a:p>
            <a:pPr>
              <a:spcAft>
                <a:spcPts val="900"/>
              </a:spcAft>
            </a:pPr>
            <a:r>
              <a:rPr lang="en-US" dirty="0"/>
              <a:t>Third, transform into an appropriate path and velocity of locomotion.</a:t>
            </a:r>
          </a:p>
          <a:p>
            <a:pPr>
              <a:spcAft>
                <a:spcPts val="900"/>
              </a:spcAft>
            </a:pPr>
            <a:endParaRPr lang="en-US" dirty="0"/>
          </a:p>
          <a:p>
            <a:pPr>
              <a:spcAft>
                <a:spcPts val="900"/>
              </a:spcAft>
            </a:pPr>
            <a:r>
              <a:rPr lang="en-US" dirty="0"/>
              <a:t>Do all of the above in fractions of a second!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329" y="1416865"/>
            <a:ext cx="1957484" cy="252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944" y="4906979"/>
            <a:ext cx="7338869" cy="15465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/>
              <a:t>Instead, take advantage of lawful regularities.</a:t>
            </a:r>
          </a:p>
          <a:p>
            <a:pPr>
              <a:spcAft>
                <a:spcPts val="900"/>
              </a:spcAft>
            </a:pPr>
            <a:r>
              <a:rPr lang="en-US" b="1" dirty="0"/>
              <a:t>Projectile motion + geometrical optics</a:t>
            </a:r>
          </a:p>
          <a:p>
            <a:pPr>
              <a:spcAft>
                <a:spcPts val="900"/>
              </a:spcAft>
            </a:pPr>
            <a:r>
              <a:rPr lang="en-US" b="1" dirty="0"/>
              <a:t>Couple optics and action</a:t>
            </a:r>
          </a:p>
          <a:p>
            <a:pPr>
              <a:spcAft>
                <a:spcPts val="900"/>
              </a:spcAft>
            </a:pPr>
            <a:r>
              <a:rPr lang="en-US" b="1" dirty="0"/>
              <a:t>Move so as to produce a given </a:t>
            </a:r>
            <a:r>
              <a:rPr lang="en-US" b="1" dirty="0" err="1"/>
              <a:t>spatio</a:t>
            </a:r>
            <a:r>
              <a:rPr lang="en-US" b="1" dirty="0"/>
              <a:t>-temporal optical pattern.</a:t>
            </a:r>
          </a:p>
        </p:txBody>
      </p:sp>
    </p:spTree>
    <p:extLst>
      <p:ext uri="{BB962C8B-B14F-4D97-AF65-F5344CB8AC3E}">
        <p14:creationId xmlns:p14="http://schemas.microsoft.com/office/powerpoint/2010/main" val="3456603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2A7B-DDB9-D74B-91A8-CF457842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Model-based</a:t>
            </a:r>
            <a:r>
              <a:rPr lang="zh-CN" altLang="en-US" dirty="0"/>
              <a:t> </a:t>
            </a:r>
            <a:r>
              <a:rPr lang="en-US" altLang="zh-CN" dirty="0"/>
              <a:t>control: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TP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r>
              <a:rPr lang="zh-CN" altLang="en-US" dirty="0"/>
              <a:t> </a:t>
            </a:r>
            <a:r>
              <a:rPr lang="en-US" altLang="zh-CN" sz="2200" dirty="0"/>
              <a:t>(</a:t>
            </a:r>
            <a:r>
              <a:rPr lang="en-US" altLang="zh-CN" sz="2200" dirty="0" err="1"/>
              <a:t>Saxberg</a:t>
            </a:r>
            <a:r>
              <a:rPr lang="en-US" altLang="zh-CN" sz="2200" dirty="0"/>
              <a:t>,</a:t>
            </a:r>
            <a:r>
              <a:rPr lang="zh-CN" altLang="en-US" sz="2200" dirty="0"/>
              <a:t> </a:t>
            </a:r>
            <a:r>
              <a:rPr lang="en-US" altLang="zh-CN" sz="2200" dirty="0"/>
              <a:t>1987)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5E03-8F61-FA47-8627-89DEE703A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760" y="2249875"/>
            <a:ext cx="7610476" cy="3670767"/>
          </a:xfrm>
        </p:spPr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outfielder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laws</a:t>
            </a:r>
          </a:p>
          <a:p>
            <a:pPr lvl="1"/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ball’s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compute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ball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trajectory,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predict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landing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point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run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there</a:t>
            </a:r>
            <a:endParaRPr lang="en-US" altLang="zh-CN" dirty="0"/>
          </a:p>
          <a:p>
            <a:r>
              <a:rPr lang="en-US" altLang="zh-CN" dirty="0"/>
              <a:t>BUT:</a:t>
            </a:r>
            <a:r>
              <a:rPr lang="zh-CN" altLang="en-US" dirty="0"/>
              <a:t> </a:t>
            </a:r>
            <a:r>
              <a:rPr lang="en-US" altLang="zh-CN" dirty="0"/>
              <a:t>poor</a:t>
            </a:r>
            <a:r>
              <a:rPr lang="zh-CN" altLang="en-US" dirty="0"/>
              <a:t> </a:t>
            </a:r>
            <a:r>
              <a:rPr lang="en-US" altLang="zh-CN" dirty="0"/>
              <a:t>sensitivity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distance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velocity</a:t>
            </a:r>
            <a:r>
              <a:rPr lang="zh-CN" altLang="en-US" dirty="0"/>
              <a:t> </a:t>
            </a:r>
            <a:r>
              <a:rPr lang="en-US" altLang="zh-CN" dirty="0"/>
              <a:t>along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depth</a:t>
            </a:r>
            <a:r>
              <a:rPr lang="zh-CN" altLang="en-US" dirty="0"/>
              <a:t> </a:t>
            </a:r>
            <a:r>
              <a:rPr lang="en-US" altLang="zh-CN" dirty="0"/>
              <a:t>dimension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30m</a:t>
            </a:r>
          </a:p>
          <a:p>
            <a:pPr lvl="1"/>
            <a:r>
              <a:rPr lang="en-US" altLang="zh-CN" dirty="0"/>
              <a:t>Studies</a:t>
            </a:r>
            <a:r>
              <a:rPr lang="zh-CN" altLang="en-US" dirty="0"/>
              <a:t> </a:t>
            </a:r>
            <a:r>
              <a:rPr lang="en-US" altLang="zh-CN" dirty="0"/>
              <a:t>showed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outfielders</a:t>
            </a:r>
            <a:r>
              <a:rPr lang="zh-CN" altLang="en-US" dirty="0"/>
              <a:t> </a:t>
            </a:r>
            <a:r>
              <a:rPr lang="en-US" altLang="zh-CN" dirty="0"/>
              <a:t>continuously</a:t>
            </a:r>
            <a:r>
              <a:rPr lang="zh-CN" altLang="en-US" dirty="0"/>
              <a:t> </a:t>
            </a:r>
            <a:r>
              <a:rPr lang="en-US" altLang="zh-CN" dirty="0"/>
              <a:t>track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trajectories</a:t>
            </a:r>
            <a:r>
              <a:rPr lang="zh-CN" altLang="en-US" dirty="0"/>
              <a:t> </a:t>
            </a:r>
            <a:r>
              <a:rPr lang="en-US" altLang="zh-CN" dirty="0"/>
              <a:t>(Schafer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 err="1"/>
              <a:t>McBeath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2005)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62E6C-D48B-7F47-BBE2-5B25A00A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809" y="4903295"/>
            <a:ext cx="4739268" cy="1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4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AF4C-B37B-E641-92A6-FD48636E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control:</a:t>
            </a:r>
            <a:r>
              <a:rPr lang="zh-CN" altLang="en-US" dirty="0"/>
              <a:t> </a:t>
            </a:r>
            <a:r>
              <a:rPr lang="en-US" altLang="zh-CN" dirty="0"/>
              <a:t>OAC</a:t>
            </a:r>
            <a:r>
              <a:rPr lang="zh-CN" altLang="en-US" dirty="0"/>
              <a:t> </a:t>
            </a:r>
            <a:r>
              <a:rPr lang="en-US" altLang="zh-CN" dirty="0"/>
              <a:t>(+</a:t>
            </a:r>
            <a:r>
              <a:rPr lang="zh-CN" altLang="en-US" dirty="0"/>
              <a:t> </a:t>
            </a:r>
            <a:r>
              <a:rPr lang="en-US" altLang="zh-CN" dirty="0"/>
              <a:t>CB)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538A8-C56C-E34B-95C1-B0171020E593}"/>
              </a:ext>
            </a:extLst>
          </p:cNvPr>
          <p:cNvSpPr txBox="1"/>
          <p:nvPr/>
        </p:nvSpPr>
        <p:spPr>
          <a:xfrm>
            <a:off x="640394" y="2400989"/>
            <a:ext cx="827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directions:</a:t>
            </a:r>
            <a:r>
              <a:rPr lang="zh-CN" altLang="en-US" dirty="0"/>
              <a:t> </a:t>
            </a:r>
            <a:r>
              <a:rPr lang="en-US" altLang="zh-CN" dirty="0"/>
              <a:t>lateral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radial</a:t>
            </a:r>
            <a:r>
              <a:rPr lang="zh-CN" altLang="en-US" dirty="0"/>
              <a:t> </a:t>
            </a:r>
            <a:r>
              <a:rPr lang="en-US" altLang="zh-CN" dirty="0"/>
              <a:t>(Chapman,</a:t>
            </a:r>
            <a:r>
              <a:rPr lang="zh-CN" altLang="en-US" dirty="0"/>
              <a:t> </a:t>
            </a:r>
            <a:r>
              <a:rPr lang="en-US" altLang="zh-CN" dirty="0"/>
              <a:t>1968)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55282-3B6B-8D4F-B725-644D76F7A2EB}"/>
              </a:ext>
            </a:extLst>
          </p:cNvPr>
          <p:cNvSpPr txBox="1"/>
          <p:nvPr/>
        </p:nvSpPr>
        <p:spPr>
          <a:xfrm>
            <a:off x="635619" y="3646448"/>
            <a:ext cx="439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sideways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plane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ball’s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336AF-638C-FF45-804C-7A22A461F360}"/>
              </a:ext>
            </a:extLst>
          </p:cNvPr>
          <p:cNvSpPr txBox="1"/>
          <p:nvPr/>
        </p:nvSpPr>
        <p:spPr>
          <a:xfrm>
            <a:off x="5159298" y="3646448"/>
            <a:ext cx="4393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front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contact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ball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CD5F7D-AD00-3049-BFD2-43EC35FAF5BF}"/>
              </a:ext>
            </a:extLst>
          </p:cNvPr>
          <p:cNvCxnSpPr>
            <a:cxnSpLocks/>
          </p:cNvCxnSpPr>
          <p:nvPr/>
        </p:nvCxnSpPr>
        <p:spPr>
          <a:xfrm flipH="1">
            <a:off x="2531327" y="2770321"/>
            <a:ext cx="2627971" cy="8761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42DF15-53E3-F942-BC97-3E03E710EF69}"/>
              </a:ext>
            </a:extLst>
          </p:cNvPr>
          <p:cNvCxnSpPr>
            <a:cxnSpLocks/>
          </p:cNvCxnSpPr>
          <p:nvPr/>
        </p:nvCxnSpPr>
        <p:spPr>
          <a:xfrm>
            <a:off x="6389649" y="2770321"/>
            <a:ext cx="566854" cy="8761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CC4677-E5F6-6B48-8AEB-EE96349AABFB}"/>
              </a:ext>
            </a:extLst>
          </p:cNvPr>
          <p:cNvSpPr txBox="1"/>
          <p:nvPr/>
        </p:nvSpPr>
        <p:spPr>
          <a:xfrm>
            <a:off x="712136" y="5166146"/>
            <a:ext cx="30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lateral</a:t>
            </a:r>
            <a:r>
              <a:rPr lang="zh-CN" altLang="en-US" dirty="0"/>
              <a:t> </a:t>
            </a:r>
            <a:r>
              <a:rPr lang="en-US" altLang="zh-CN" dirty="0"/>
              <a:t>movement:</a:t>
            </a:r>
            <a:r>
              <a:rPr lang="zh-CN" altLang="en-US" dirty="0"/>
              <a:t> </a:t>
            </a:r>
            <a:r>
              <a:rPr lang="en-US" altLang="zh-CN" dirty="0"/>
              <a:t>constant</a:t>
            </a:r>
            <a:r>
              <a:rPr lang="zh-CN" altLang="en-US" dirty="0"/>
              <a:t> </a:t>
            </a:r>
            <a:r>
              <a:rPr lang="en-US" altLang="zh-CN" dirty="0"/>
              <a:t>baring</a:t>
            </a:r>
            <a:r>
              <a:rPr lang="zh-CN" altLang="en-US" dirty="0"/>
              <a:t> </a:t>
            </a:r>
            <a:r>
              <a:rPr lang="en-US" altLang="zh-CN" dirty="0"/>
              <a:t>(CB)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C25FD3-BED8-3A49-B58C-ADA6D0BC15B4}"/>
              </a:ext>
            </a:extLst>
          </p:cNvPr>
          <p:cNvSpPr txBox="1"/>
          <p:nvPr/>
        </p:nvSpPr>
        <p:spPr>
          <a:xfrm>
            <a:off x="5493834" y="5220869"/>
            <a:ext cx="3594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radial</a:t>
            </a:r>
            <a:r>
              <a:rPr lang="zh-CN" altLang="en-US" dirty="0"/>
              <a:t> </a:t>
            </a:r>
            <a:r>
              <a:rPr lang="en-US" altLang="zh-CN" dirty="0"/>
              <a:t>movement: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r>
              <a:rPr lang="zh-CN" altLang="en-US" dirty="0"/>
              <a:t> </a:t>
            </a:r>
            <a:r>
              <a:rPr lang="en-US" altLang="zh-CN" dirty="0"/>
              <a:t>cancellation</a:t>
            </a:r>
            <a:r>
              <a:rPr lang="zh-CN" altLang="en-US" dirty="0"/>
              <a:t> </a:t>
            </a:r>
            <a:r>
              <a:rPr lang="en-US" altLang="zh-CN" dirty="0"/>
              <a:t>(OAC)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r>
              <a:rPr lang="zh-CN" altLang="en-US" dirty="0"/>
              <a:t> 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FD3510-52D1-F147-A704-68D448C5AA80}"/>
              </a:ext>
            </a:extLst>
          </p:cNvPr>
          <p:cNvCxnSpPr>
            <a:cxnSpLocks/>
          </p:cNvCxnSpPr>
          <p:nvPr/>
        </p:nvCxnSpPr>
        <p:spPr>
          <a:xfrm>
            <a:off x="2338040" y="4292779"/>
            <a:ext cx="0" cy="790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1FFA52-75DB-C645-B35D-C53A48FCD101}"/>
              </a:ext>
            </a:extLst>
          </p:cNvPr>
          <p:cNvCxnSpPr>
            <a:cxnSpLocks/>
          </p:cNvCxnSpPr>
          <p:nvPr/>
        </p:nvCxnSpPr>
        <p:spPr>
          <a:xfrm>
            <a:off x="6830103" y="4278332"/>
            <a:ext cx="0" cy="8048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5D547F-4EC5-F445-97C8-4BF767F0580C}"/>
              </a:ext>
            </a:extLst>
          </p:cNvPr>
          <p:cNvSpPr txBox="1"/>
          <p:nvPr/>
        </p:nvSpPr>
        <p:spPr>
          <a:xfrm>
            <a:off x="1605776" y="61724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F72369-7F3A-BB4A-8486-186604164B46}"/>
              </a:ext>
            </a:extLst>
          </p:cNvPr>
          <p:cNvSpPr txBox="1"/>
          <p:nvPr/>
        </p:nvSpPr>
        <p:spPr>
          <a:xfrm>
            <a:off x="6777037" y="61724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❓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64272B1F-C355-264B-A484-524975045298}"/>
              </a:ext>
            </a:extLst>
          </p:cNvPr>
          <p:cNvSpPr/>
          <p:nvPr/>
        </p:nvSpPr>
        <p:spPr>
          <a:xfrm>
            <a:off x="3289610" y="5464098"/>
            <a:ext cx="2085278" cy="436873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Independent!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01569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8856</TotalTime>
  <Words>1339</Words>
  <Application>Microsoft Macintosh PowerPoint</Application>
  <PresentationFormat>On-screen Show (4:3)</PresentationFormat>
  <Paragraphs>126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宋体</vt:lpstr>
      <vt:lpstr>Arial</vt:lpstr>
      <vt:lpstr>Calibri</vt:lpstr>
      <vt:lpstr>Cambria Math</vt:lpstr>
      <vt:lpstr>Century Gothic</vt:lpstr>
      <vt:lpstr>Times</vt:lpstr>
      <vt:lpstr>Times New Roman</vt:lpstr>
      <vt:lpstr>Wingdings</vt:lpstr>
      <vt:lpstr>Wingdings 2</vt:lpstr>
      <vt:lpstr>Perception</vt:lpstr>
      <vt:lpstr>Lecture 9: Higher-order variables in perception and action</vt:lpstr>
      <vt:lpstr>Physical laws vs. computation </vt:lpstr>
      <vt:lpstr>More examples of higher-order variables / smart mechnisms</vt:lpstr>
      <vt:lpstr>I. The outfielder’s problem</vt:lpstr>
      <vt:lpstr>Higher-order variable and the “outfielder’s problem”</vt:lpstr>
      <vt:lpstr>How does the outfielder run to the right place at the right time?</vt:lpstr>
      <vt:lpstr>PowerPoint Presentation</vt:lpstr>
      <vt:lpstr>1. Model-based control: The TP strategy (Saxberg, 1987)</vt:lpstr>
      <vt:lpstr>2. Online control: OAC (+ CB)</vt:lpstr>
      <vt:lpstr>PowerPoint Presentation</vt:lpstr>
      <vt:lpstr>Constant bearing (Lateral)</vt:lpstr>
      <vt:lpstr>OAC (Radial)</vt:lpstr>
      <vt:lpstr>PowerPoint Presentation</vt:lpstr>
      <vt:lpstr>2. Online control: LOT</vt:lpstr>
      <vt:lpstr>PowerPoint Presentation</vt:lpstr>
      <vt:lpstr>PowerPoint Presentation</vt:lpstr>
      <vt:lpstr>PowerPoint Presentation</vt:lpstr>
      <vt:lpstr>PowerPoint Presentation</vt:lpstr>
      <vt:lpstr>II. Perceiving throwability</vt:lpstr>
      <vt:lpstr>Higher-order variable to control  long distance throwing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JS Pan</dc:creator>
  <cp:lastModifiedBy>Microsoft Office User</cp:lastModifiedBy>
  <cp:revision>152</cp:revision>
  <dcterms:created xsi:type="dcterms:W3CDTF">2015-03-28T09:10:12Z</dcterms:created>
  <dcterms:modified xsi:type="dcterms:W3CDTF">2019-06-04T08:45:15Z</dcterms:modified>
</cp:coreProperties>
</file>