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97" r:id="rId13"/>
    <p:sldId id="266" r:id="rId14"/>
    <p:sldId id="291" r:id="rId15"/>
    <p:sldId id="271" r:id="rId16"/>
    <p:sldId id="272" r:id="rId17"/>
    <p:sldId id="285" r:id="rId18"/>
    <p:sldId id="273" r:id="rId19"/>
    <p:sldId id="286" r:id="rId20"/>
    <p:sldId id="287" r:id="rId21"/>
    <p:sldId id="288" r:id="rId22"/>
    <p:sldId id="289" r:id="rId23"/>
    <p:sldId id="290" r:id="rId24"/>
    <p:sldId id="267" r:id="rId25"/>
    <p:sldId id="275" r:id="rId26"/>
    <p:sldId id="276" r:id="rId27"/>
    <p:sldId id="277" r:id="rId28"/>
    <p:sldId id="279" r:id="rId29"/>
    <p:sldId id="294" r:id="rId30"/>
    <p:sldId id="280" r:id="rId31"/>
    <p:sldId id="281" r:id="rId32"/>
    <p:sldId id="293" r:id="rId33"/>
    <p:sldId id="292" r:id="rId34"/>
    <p:sldId id="282" r:id="rId35"/>
    <p:sldId id="283" r:id="rId36"/>
    <p:sldId id="296" r:id="rId37"/>
    <p:sldId id="295" r:id="rId38"/>
    <p:sldId id="284" r:id="rId39"/>
    <p:sldId id="27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" userDrawn="1">
          <p15:clr>
            <a:srgbClr val="A4A3A4"/>
          </p15:clr>
        </p15:guide>
        <p15:guide id="2" pos="54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6"/>
    <p:restoredTop sz="77765" autoAdjust="0"/>
  </p:normalViewPr>
  <p:slideViewPr>
    <p:cSldViewPr snapToGrid="0" snapToObjects="1">
      <p:cViewPr varScale="1">
        <p:scale>
          <a:sx n="114" d="100"/>
          <a:sy n="114" d="100"/>
        </p:scale>
        <p:origin x="2032" y="168"/>
      </p:cViewPr>
      <p:guideLst>
        <p:guide orient="horz" pos="360"/>
        <p:guide pos="54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95DBF-74E1-EC4A-BC14-D39B8D6D1A04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353EE-0309-074D-AC5F-46C9C2E5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5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C5781-D9E4-AF49-816D-FE8892694141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65ABD-761D-8B41-AAE3-988FACEF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69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group: Leg length = 76 cm, 50% </a:t>
            </a:r>
            <a:r>
              <a:rPr lang="en-US" dirty="0" err="1"/>
              <a:t>climable</a:t>
            </a:r>
            <a:r>
              <a:rPr lang="en-US" dirty="0"/>
              <a:t> </a:t>
            </a:r>
            <a:r>
              <a:rPr lang="en-US" baseline="0" dirty="0"/>
              <a:t>= 67 cm; *perceived* pi-critical = (leg length) / (50% </a:t>
            </a:r>
            <a:r>
              <a:rPr lang="en-US" baseline="0" dirty="0" err="1"/>
              <a:t>climable</a:t>
            </a:r>
            <a:r>
              <a:rPr lang="en-US" baseline="0" dirty="0"/>
              <a:t>) = 67/76 = 0.88 –this is the same as the calculated model prediction (equation (8))</a:t>
            </a:r>
          </a:p>
          <a:p>
            <a:r>
              <a:rPr lang="en-US" baseline="0" dirty="0"/>
              <a:t>Same for the tall group, perceived pi-critical = 0.89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5ABD-761D-8B41-AAE3-988FACEFB2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33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90"/>
                </a:solidFill>
              </a:rPr>
              <a:t>What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happens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when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you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reduce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eye-height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(when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the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O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does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not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know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it)?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/>
              <a:t>Theta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tan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(theta)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reduces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(because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theta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is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always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between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0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and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90)</a:t>
            </a:r>
          </a:p>
          <a:p>
            <a:r>
              <a:rPr lang="en-US" dirty="0">
                <a:sym typeface="Wingdings"/>
              </a:rPr>
              <a:t>Right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side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the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equation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becomes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bigger</a:t>
            </a:r>
          </a:p>
          <a:p>
            <a:r>
              <a:rPr lang="en-US" dirty="0">
                <a:sym typeface="Wingdings"/>
              </a:rPr>
              <a:t>But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the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O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does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not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know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that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has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changed</a:t>
            </a:r>
          </a:p>
          <a:p>
            <a:r>
              <a:rPr lang="en-US" dirty="0">
                <a:sym typeface="Wingdings"/>
              </a:rPr>
              <a:t>So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he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must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think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of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x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being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larger.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5ABD-761D-8B41-AAE3-988FACEFB2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8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n-US" baseline="-25000" dirty="0"/>
              <a:t>o short</a:t>
            </a:r>
            <a:r>
              <a:rPr lang="en-US" dirty="0"/>
              <a:t>=</a:t>
            </a:r>
            <a:r>
              <a:rPr lang="el-GR" dirty="0"/>
              <a:t>π</a:t>
            </a:r>
            <a:r>
              <a:rPr lang="en-US" baseline="-25000" dirty="0"/>
              <a:t>o tall</a:t>
            </a:r>
            <a:r>
              <a:rPr lang="en-US" baseline="0" dirty="0"/>
              <a:t>=0.26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5ABD-761D-8B41-AAE3-988FACEFB2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3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Perceived </a:t>
            </a:r>
            <a:r>
              <a:rPr lang="el-GR" dirty="0"/>
              <a:t>π</a:t>
            </a:r>
            <a:r>
              <a:rPr lang="en-US" baseline="-25000" dirty="0"/>
              <a:t>o short</a:t>
            </a:r>
            <a:r>
              <a:rPr lang="en-US" dirty="0"/>
              <a:t>=Perceived </a:t>
            </a:r>
            <a:r>
              <a:rPr lang="el-GR" dirty="0"/>
              <a:t>π</a:t>
            </a:r>
            <a:r>
              <a:rPr lang="en-US" baseline="-25000" dirty="0"/>
              <a:t>o tall</a:t>
            </a:r>
            <a:r>
              <a:rPr lang="en-US" dirty="0"/>
              <a:t>=0.25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5ABD-761D-8B41-AAE3-988FACEFB2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</a:t>
            </a:r>
            <a:r>
              <a:rPr lang="en-US" dirty="0"/>
              <a:t> 1: tested the action of aperture passing. Aperture widths between 35 and 90cm, with 5cm increments; finally used 40 to 85cm apertures. </a:t>
            </a:r>
          </a:p>
          <a:p>
            <a:r>
              <a:rPr lang="en-US" dirty="0"/>
              <a:t>Small shoulder group of P’s: shoulder width = 40.4 cm, standing eye height = 157.4cm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 shoulder group of P’s: shoulder width = 4</a:t>
            </a:r>
            <a:r>
              <a:rPr lang="en-US" altLang="zh-CN" dirty="0"/>
              <a:t>8</a:t>
            </a:r>
            <a:r>
              <a:rPr lang="en-US" dirty="0"/>
              <a:t>.4 cm, standing eye height = 1</a:t>
            </a:r>
            <a:r>
              <a:rPr lang="en-US" altLang="zh-CN" dirty="0"/>
              <a:t>90</a:t>
            </a:r>
            <a:r>
              <a:rPr lang="en-US" dirty="0"/>
              <a:t>.</a:t>
            </a:r>
            <a:r>
              <a:rPr lang="en-US" altLang="zh-CN" dirty="0"/>
              <a:t>9</a:t>
            </a:r>
            <a:r>
              <a:rPr lang="en-US" dirty="0"/>
              <a:t>cm</a:t>
            </a:r>
          </a:p>
          <a:p>
            <a:r>
              <a:rPr lang="en-US" dirty="0"/>
              <a:t>N</a:t>
            </a:r>
            <a:r>
              <a:rPr lang="en-US" altLang="zh-CN" dirty="0"/>
              <a:t>=5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</a:p>
          <a:p>
            <a:r>
              <a:rPr lang="en-US" dirty="0"/>
              <a:t>Made P’s walk through diff apertures and videotaped the walking. Find out if shoulders were turned and at which aperture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5ABD-761D-8B41-AAE3-988FACEFB2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5ABD-761D-8B41-AAE3-988FACEFB2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</a:t>
            </a:r>
            <a:r>
              <a:rPr lang="en-US" dirty="0"/>
              <a:t> </a:t>
            </a:r>
            <a:r>
              <a:rPr lang="en-US" altLang="zh-CN" dirty="0"/>
              <a:t>2</a:t>
            </a:r>
            <a:r>
              <a:rPr lang="en-US" dirty="0"/>
              <a:t>: tested the perception of aperture passing. Static</a:t>
            </a:r>
            <a:r>
              <a:rPr lang="zh-CN" altLang="en-US" dirty="0"/>
              <a:t> </a:t>
            </a:r>
            <a:r>
              <a:rPr lang="en-US" altLang="zh-CN" dirty="0"/>
              <a:t>condition:</a:t>
            </a:r>
            <a:r>
              <a:rPr lang="zh-CN" altLang="en-US" dirty="0"/>
              <a:t> </a:t>
            </a:r>
            <a:r>
              <a:rPr lang="en-US" altLang="zh-CN" dirty="0"/>
              <a:t>standing</a:t>
            </a:r>
            <a:r>
              <a:rPr lang="zh-CN" altLang="en-US" dirty="0"/>
              <a:t> </a:t>
            </a:r>
            <a:r>
              <a:rPr lang="en-US" altLang="zh-CN" dirty="0"/>
              <a:t>observers</a:t>
            </a:r>
            <a:r>
              <a:rPr lang="zh-CN" altLang="en-US" dirty="0"/>
              <a:t> </a:t>
            </a:r>
            <a:r>
              <a:rPr lang="en-US" altLang="zh-CN" dirty="0"/>
              <a:t>viewed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 err="1"/>
              <a:t>monocularly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hole</a:t>
            </a:r>
            <a:r>
              <a:rPr lang="zh-CN" altLang="en-US" dirty="0"/>
              <a:t> </a:t>
            </a:r>
            <a:r>
              <a:rPr lang="en-US" altLang="zh-CN" dirty="0"/>
              <a:t>(allowing</a:t>
            </a:r>
            <a:r>
              <a:rPr lang="zh-CN" altLang="en-US" dirty="0"/>
              <a:t> </a:t>
            </a:r>
            <a:r>
              <a:rPr lang="en-US" altLang="zh-CN" dirty="0"/>
              <a:t>90deg</a:t>
            </a:r>
            <a:r>
              <a:rPr lang="zh-CN" altLang="en-US" dirty="0"/>
              <a:t> </a:t>
            </a:r>
            <a:r>
              <a:rPr lang="en-US" altLang="zh-CN" dirty="0"/>
              <a:t>VF).</a:t>
            </a:r>
            <a:r>
              <a:rPr lang="zh-CN" altLang="en-US" dirty="0"/>
              <a:t> </a:t>
            </a:r>
            <a:r>
              <a:rPr lang="en-US" altLang="zh-CN" dirty="0"/>
              <a:t>Moving</a:t>
            </a:r>
            <a:r>
              <a:rPr lang="zh-CN" altLang="en-US" dirty="0"/>
              <a:t> </a:t>
            </a:r>
            <a:r>
              <a:rPr lang="en-US" altLang="zh-CN" dirty="0"/>
              <a:t>condition:</a:t>
            </a:r>
            <a:r>
              <a:rPr lang="zh-CN" altLang="en-US" dirty="0"/>
              <a:t> </a:t>
            </a:r>
            <a:r>
              <a:rPr lang="en-US" altLang="zh-CN" dirty="0"/>
              <a:t>moving</a:t>
            </a:r>
            <a:r>
              <a:rPr lang="zh-CN" altLang="en-US" dirty="0"/>
              <a:t> </a:t>
            </a:r>
            <a:r>
              <a:rPr lang="en-US" altLang="zh-CN" dirty="0"/>
              <a:t>O’s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/>
              <a:t>binocularly.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dirty="0"/>
              <a:t>Small shoulder group of P’s: shoulder width = 4</a:t>
            </a:r>
            <a:r>
              <a:rPr lang="en-US" altLang="zh-CN" dirty="0"/>
              <a:t>1</a:t>
            </a:r>
            <a:r>
              <a:rPr lang="en-US" dirty="0"/>
              <a:t>.4 cm, standing eye height = 1</a:t>
            </a:r>
            <a:r>
              <a:rPr lang="en-US" altLang="zh-CN" dirty="0"/>
              <a:t>64</a:t>
            </a:r>
            <a:r>
              <a:rPr lang="en-US" dirty="0"/>
              <a:t>.4cm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 shoulder group of P’s: shoulder width = 4</a:t>
            </a:r>
            <a:r>
              <a:rPr lang="zh-CN" altLang="zh-CN" dirty="0"/>
              <a:t>7</a:t>
            </a:r>
            <a:r>
              <a:rPr lang="en-US" dirty="0"/>
              <a:t>.</a:t>
            </a:r>
            <a:r>
              <a:rPr lang="en-US" altLang="zh-CN" dirty="0"/>
              <a:t>7</a:t>
            </a:r>
            <a:r>
              <a:rPr lang="en-US" dirty="0"/>
              <a:t> cm, standing eye height = 1</a:t>
            </a:r>
            <a:r>
              <a:rPr lang="zh-CN" altLang="zh-CN" dirty="0"/>
              <a:t>8</a:t>
            </a:r>
            <a:r>
              <a:rPr lang="en-US" altLang="zh-CN" dirty="0"/>
              <a:t>7</a:t>
            </a:r>
            <a:r>
              <a:rPr lang="en-US" dirty="0"/>
              <a:t>.</a:t>
            </a:r>
            <a:r>
              <a:rPr lang="zh-CN" altLang="zh-CN" dirty="0"/>
              <a:t>6</a:t>
            </a:r>
            <a:r>
              <a:rPr lang="en-US" dirty="0"/>
              <a:t>cm</a:t>
            </a:r>
          </a:p>
          <a:p>
            <a:r>
              <a:rPr lang="en-US" dirty="0"/>
              <a:t>N</a:t>
            </a:r>
            <a:r>
              <a:rPr lang="en-US" altLang="zh-CN" dirty="0"/>
              <a:t>=10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5ABD-761D-8B41-AAE3-988FACEFB2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</a:t>
            </a:r>
            <a:r>
              <a:rPr lang="en-US" dirty="0"/>
              <a:t> </a:t>
            </a:r>
            <a:r>
              <a:rPr lang="en-US" altLang="zh-CN" dirty="0"/>
              <a:t>2</a:t>
            </a:r>
            <a:r>
              <a:rPr lang="en-US" dirty="0"/>
              <a:t>: tested the perception of aperture passing. Static</a:t>
            </a:r>
            <a:r>
              <a:rPr lang="zh-CN" altLang="en-US" dirty="0"/>
              <a:t> </a:t>
            </a:r>
            <a:r>
              <a:rPr lang="en-US" altLang="zh-CN" dirty="0"/>
              <a:t>condition:</a:t>
            </a:r>
            <a:r>
              <a:rPr lang="zh-CN" altLang="en-US" dirty="0"/>
              <a:t> </a:t>
            </a:r>
            <a:r>
              <a:rPr lang="en-US" altLang="zh-CN" dirty="0"/>
              <a:t>standing</a:t>
            </a:r>
            <a:r>
              <a:rPr lang="zh-CN" altLang="en-US" dirty="0"/>
              <a:t> </a:t>
            </a:r>
            <a:r>
              <a:rPr lang="en-US" altLang="zh-CN" dirty="0"/>
              <a:t>observers</a:t>
            </a:r>
            <a:r>
              <a:rPr lang="zh-CN" altLang="en-US" dirty="0"/>
              <a:t> </a:t>
            </a:r>
            <a:r>
              <a:rPr lang="en-US" altLang="zh-CN" dirty="0"/>
              <a:t>viewed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 err="1"/>
              <a:t>monocularly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hole</a:t>
            </a:r>
            <a:r>
              <a:rPr lang="zh-CN" altLang="en-US" dirty="0"/>
              <a:t> </a:t>
            </a:r>
            <a:r>
              <a:rPr lang="en-US" altLang="zh-CN" dirty="0"/>
              <a:t>(allowing</a:t>
            </a:r>
            <a:r>
              <a:rPr lang="zh-CN" altLang="en-US" dirty="0"/>
              <a:t> </a:t>
            </a:r>
            <a:r>
              <a:rPr lang="en-US" altLang="zh-CN" dirty="0"/>
              <a:t>90deg</a:t>
            </a:r>
            <a:r>
              <a:rPr lang="zh-CN" altLang="en-US" dirty="0"/>
              <a:t> </a:t>
            </a:r>
            <a:r>
              <a:rPr lang="en-US" altLang="zh-CN" dirty="0"/>
              <a:t>VF).</a:t>
            </a:r>
            <a:r>
              <a:rPr lang="zh-CN" altLang="en-US" dirty="0"/>
              <a:t> </a:t>
            </a:r>
            <a:r>
              <a:rPr lang="en-US" altLang="zh-CN" dirty="0"/>
              <a:t>Moving</a:t>
            </a:r>
            <a:r>
              <a:rPr lang="zh-CN" altLang="en-US" dirty="0"/>
              <a:t> </a:t>
            </a:r>
            <a:r>
              <a:rPr lang="en-US" altLang="zh-CN" dirty="0"/>
              <a:t>condition:</a:t>
            </a:r>
            <a:r>
              <a:rPr lang="zh-CN" altLang="en-US" dirty="0"/>
              <a:t> </a:t>
            </a:r>
            <a:r>
              <a:rPr lang="en-US" altLang="zh-CN" dirty="0"/>
              <a:t>moving</a:t>
            </a:r>
            <a:r>
              <a:rPr lang="zh-CN" altLang="en-US" dirty="0"/>
              <a:t> </a:t>
            </a:r>
            <a:r>
              <a:rPr lang="en-US" altLang="zh-CN" dirty="0"/>
              <a:t>O’s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/>
              <a:t>binocularly.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dirty="0"/>
              <a:t>Small shoulder group of P’s: shoulder width = 4</a:t>
            </a:r>
            <a:r>
              <a:rPr lang="en-US" altLang="zh-CN" dirty="0"/>
              <a:t>1</a:t>
            </a:r>
            <a:r>
              <a:rPr lang="en-US" dirty="0"/>
              <a:t>.4 cm, standing eye height = 1</a:t>
            </a:r>
            <a:r>
              <a:rPr lang="en-US" altLang="zh-CN" dirty="0"/>
              <a:t>64</a:t>
            </a:r>
            <a:r>
              <a:rPr lang="en-US" dirty="0"/>
              <a:t>.4cm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 shoulder group of P’s: shoulder width = 4</a:t>
            </a:r>
            <a:r>
              <a:rPr lang="zh-CN" altLang="zh-CN" dirty="0"/>
              <a:t>7</a:t>
            </a:r>
            <a:r>
              <a:rPr lang="en-US" dirty="0"/>
              <a:t>.</a:t>
            </a:r>
            <a:r>
              <a:rPr lang="en-US" altLang="zh-CN" dirty="0"/>
              <a:t>7</a:t>
            </a:r>
            <a:r>
              <a:rPr lang="en-US" dirty="0"/>
              <a:t> cm, standing eye height = 1</a:t>
            </a:r>
            <a:r>
              <a:rPr lang="zh-CN" altLang="zh-CN" dirty="0"/>
              <a:t>8</a:t>
            </a:r>
            <a:r>
              <a:rPr lang="en-US" altLang="zh-CN" dirty="0"/>
              <a:t>7</a:t>
            </a:r>
            <a:r>
              <a:rPr lang="en-US" dirty="0"/>
              <a:t>.</a:t>
            </a:r>
            <a:r>
              <a:rPr lang="zh-CN" altLang="zh-CN" dirty="0"/>
              <a:t>6</a:t>
            </a:r>
            <a:r>
              <a:rPr lang="en-US" dirty="0"/>
              <a:t>cm</a:t>
            </a:r>
          </a:p>
          <a:p>
            <a:r>
              <a:rPr lang="en-US" dirty="0"/>
              <a:t>N</a:t>
            </a:r>
            <a:r>
              <a:rPr lang="en-US" altLang="zh-CN" dirty="0"/>
              <a:t>=10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5ABD-761D-8B41-AAE3-988FACEFB2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5ABD-761D-8B41-AAE3-988FACEFB2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5ABD-761D-8B41-AAE3-988FACEFB2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F9D1-03DD-6246-A66A-37987E1FF85B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B3F8B9A-ACC1-4C4D-9B89-004B86E6D64B}" type="datetime1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45F-32B1-EA47-A8D5-1EC6955484D8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235CB51-09E8-A74B-BD98-EC8A310B3231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38681FF-C0B8-F747-BE73-BC043A0A6B0D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E8A-4FF5-AB48-B119-37011AFDBBDA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D74-BD98-9A45-8369-06F326904189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FC87-6C8B-AF4D-BFAD-F9C7EA0E63E5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BC78-95FE-8747-B6E4-DD442FE36717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555E-7792-0A42-9B54-99CFBA6367F4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2ED651E-8986-E946-B0E6-CE5D8C18ECD1}" type="datetime1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DE63FFC-C677-1B4D-9BF8-7DE9BA177009}" type="datetime1">
              <a:rPr lang="en-US" smtClean="0"/>
              <a:t>5/28/19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D64-0DF7-414F-BA7F-6DC46D75FEDD}" type="datetime1">
              <a:rPr lang="en-US" smtClean="0"/>
              <a:t>5/28/19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42C2-4368-E14B-B146-1AA9C38A2012}" type="datetime1">
              <a:rPr lang="en-US" smtClean="0"/>
              <a:t>5/28/19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BF94059-ADA8-BD4A-AAB6-6AE0FF414907}" type="datetime1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P335 Cognitive Psychology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78E21E-6E3B-384C-89A3-F3AA6FCEFCCF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P335 Cognitive Psychology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7: Affordances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we perceiving? – the object of perception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affordance</a:t>
            </a:r>
            <a:r>
              <a:rPr lang="zh-CN" altLang="en-US" dirty="0"/>
              <a:t> </a:t>
            </a:r>
            <a:r>
              <a:rPr lang="en-US" altLang="zh-CN" dirty="0"/>
              <a:t>problem: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92005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068941"/>
            <a:ext cx="2757691" cy="564307"/>
          </a:xfrm>
        </p:spPr>
        <p:txBody>
          <a:bodyPr/>
          <a:lstStyle/>
          <a:p>
            <a:r>
              <a:rPr lang="en-US" dirty="0" err="1"/>
              <a:t>Sittablity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622"/>
          <a:stretch/>
        </p:blipFill>
        <p:spPr>
          <a:xfrm>
            <a:off x="5652022" y="4181175"/>
            <a:ext cx="3080301" cy="18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679" b="9205"/>
          <a:stretch/>
        </p:blipFill>
        <p:spPr>
          <a:xfrm>
            <a:off x="4021191" y="1633248"/>
            <a:ext cx="2889807" cy="2401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42" y="2848066"/>
            <a:ext cx="1913161" cy="1913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2" t="16876" r="2517" b="19188"/>
          <a:stretch/>
        </p:blipFill>
        <p:spPr>
          <a:xfrm>
            <a:off x="1355271" y="4504366"/>
            <a:ext cx="2936412" cy="13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48" y="407804"/>
            <a:ext cx="2757691" cy="1432103"/>
          </a:xfrm>
        </p:spPr>
        <p:txBody>
          <a:bodyPr>
            <a:normAutofit/>
          </a:bodyPr>
          <a:lstStyle/>
          <a:p>
            <a:r>
              <a:rPr lang="en-US" dirty="0" err="1"/>
              <a:t>Climable</a:t>
            </a:r>
            <a:r>
              <a:rPr lang="en-US" dirty="0"/>
              <a:t>?</a:t>
            </a:r>
          </a:p>
          <a:p>
            <a:r>
              <a:rPr lang="en-US" dirty="0"/>
              <a:t>For whom?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91" y="407804"/>
            <a:ext cx="2753961" cy="2533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4211"/>
          <a:stretch/>
        </p:blipFill>
        <p:spPr>
          <a:xfrm>
            <a:off x="6854270" y="1123856"/>
            <a:ext cx="2169689" cy="3264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191" y="4062626"/>
            <a:ext cx="2986074" cy="1642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22" y="1496903"/>
            <a:ext cx="1616664" cy="196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48" y="3554385"/>
            <a:ext cx="2397323" cy="3196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270" y="5020533"/>
            <a:ext cx="2126372" cy="15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2666562"/>
            <a:ext cx="56134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6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</a:t>
            </a:r>
            <a:r>
              <a:rPr lang="zh-CN" altLang="en-US" dirty="0"/>
              <a:t> </a:t>
            </a:r>
            <a:r>
              <a:rPr lang="en-US" altLang="zh-CN" dirty="0"/>
              <a:t>affordances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21844"/>
            <a:ext cx="7610476" cy="4176180"/>
          </a:xfrm>
        </p:spPr>
        <p:txBody>
          <a:bodyPr>
            <a:normAutofit fontScale="92500"/>
          </a:bodyPr>
          <a:lstStyle/>
          <a:p>
            <a:r>
              <a:rPr lang="en-US" dirty="0"/>
              <a:t>Affordances are about actions, so affordance terms are “</a:t>
            </a:r>
            <a:r>
              <a:rPr lang="en-US" dirty="0" err="1"/>
              <a:t>verb+ability</a:t>
            </a:r>
            <a:r>
              <a:rPr lang="en-US" dirty="0"/>
              <a:t>”</a:t>
            </a:r>
          </a:p>
          <a:p>
            <a:pPr lvl="1"/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altLang="zh-CN" dirty="0" err="1"/>
              <a:t>climbablity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throwability</a:t>
            </a:r>
            <a:r>
              <a:rPr lang="zh-CN" altLang="en-US" dirty="0"/>
              <a:t> </a:t>
            </a:r>
            <a:r>
              <a:rPr lang="en-US" altLang="zh-CN" dirty="0"/>
              <a:t>(an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throwable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somebody;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thrown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somebody)</a:t>
            </a:r>
            <a:r>
              <a:rPr lang="zh-CN" altLang="zh-CN" dirty="0"/>
              <a:t>,</a:t>
            </a:r>
            <a:r>
              <a:rPr lang="en-US" altLang="zh-CN" dirty="0" err="1"/>
              <a:t>passibility</a:t>
            </a:r>
            <a:r>
              <a:rPr lang="zh-CN" altLang="en-US" dirty="0"/>
              <a:t> </a:t>
            </a:r>
            <a:r>
              <a:rPr lang="en-US" altLang="zh-CN" dirty="0"/>
              <a:t>(whether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not)</a:t>
            </a:r>
          </a:p>
          <a:p>
            <a:r>
              <a:rPr lang="en-US" dirty="0"/>
              <a:t>Measuring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affordance:</a:t>
            </a:r>
            <a:r>
              <a:rPr lang="zh-CN" altLang="en-US" dirty="0"/>
              <a:t> </a:t>
            </a:r>
            <a:r>
              <a:rPr lang="en-US" altLang="zh-CN" dirty="0"/>
              <a:t>measure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intrinsic</a:t>
            </a:r>
            <a:r>
              <a:rPr lang="zh-CN" altLang="en-US" dirty="0"/>
              <a:t> </a:t>
            </a:r>
            <a:r>
              <a:rPr lang="en-US" altLang="zh-CN" dirty="0"/>
              <a:t>actor-environment</a:t>
            </a:r>
            <a:r>
              <a:rPr lang="zh-CN" altLang="en-US" dirty="0"/>
              <a:t> </a:t>
            </a:r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(body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scaled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properties)</a:t>
            </a:r>
            <a:r>
              <a:rPr lang="zh-CN" altLang="en-US" dirty="0"/>
              <a:t>.</a:t>
            </a:r>
            <a:endParaRPr lang="en-US" altLang="zh-CN" dirty="0"/>
          </a:p>
          <a:p>
            <a:pPr lvl="1"/>
            <a:r>
              <a:rPr lang="en-US" altLang="zh-CN" dirty="0"/>
              <a:t>The tree is </a:t>
            </a:r>
            <a:r>
              <a:rPr lang="en-US" altLang="zh-CN" dirty="0" err="1"/>
              <a:t>climable</a:t>
            </a:r>
            <a:r>
              <a:rPr lang="en-US" altLang="zh-CN" dirty="0"/>
              <a:t>, for who?</a:t>
            </a:r>
          </a:p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(E)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actor</a:t>
            </a:r>
            <a:r>
              <a:rPr lang="zh-CN" altLang="en-US" dirty="0"/>
              <a:t> </a:t>
            </a:r>
            <a:r>
              <a:rPr lang="en-US" altLang="zh-CN" dirty="0"/>
              <a:t>(A)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called</a:t>
            </a:r>
            <a:r>
              <a:rPr lang="zh-CN" altLang="en-US" dirty="0"/>
              <a:t> </a:t>
            </a:r>
            <a:r>
              <a:rPr lang="en-US" altLang="zh-CN" dirty="0"/>
              <a:t>the </a:t>
            </a:r>
            <a:r>
              <a:rPr lang="zh-CN" altLang="en-US" dirty="0"/>
              <a:t>π </a:t>
            </a:r>
            <a:r>
              <a:rPr lang="en-US" altLang="zh-CN" dirty="0"/>
              <a:t>number,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reflects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scaled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actor</a:t>
            </a:r>
            <a:r>
              <a:rPr lang="zh-CN" altLang="en-US" dirty="0"/>
              <a:t> </a:t>
            </a:r>
            <a:r>
              <a:rPr lang="en-US" altLang="zh-CN" dirty="0"/>
              <a:t>units.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Perceiving affordance – two empirical 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16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 1: Perceiving </a:t>
            </a:r>
            <a:r>
              <a:rPr lang="en-US" dirty="0" err="1"/>
              <a:t>climbability</a:t>
            </a:r>
            <a:r>
              <a:rPr lang="en-US" dirty="0"/>
              <a:t>, Warren, 1984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4100" y="2038256"/>
            <a:ext cx="788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Perceiving Affordances: Visual guidance of stair climbing. Warren, W. H. (1984)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552"/>
            <a:ext cx="1054100" cy="1600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27" y="3935752"/>
            <a:ext cx="4191000" cy="279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3803" y="2959333"/>
                <a:ext cx="2493696" cy="766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𝐑𝐢𝐬𝐞𝐫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𝐇𝐞𝐢𝐠𝐡𝐭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𝐋𝐞𝐠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𝐋𝐞𝐧𝐠𝐭𝐡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03" y="2959333"/>
                <a:ext cx="2493696" cy="7664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42888" y="3016577"/>
            <a:ext cx="357560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Same unit, cancels out, pi is a dimensionless constant</a:t>
            </a:r>
          </a:p>
        </p:txBody>
      </p:sp>
    </p:spTree>
    <p:extLst>
      <p:ext uri="{BB962C8B-B14F-4D97-AF65-F5344CB8AC3E}">
        <p14:creationId xmlns:p14="http://schemas.microsoft.com/office/powerpoint/2010/main" val="40818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 1: Perceiving </a:t>
            </a:r>
            <a:r>
              <a:rPr lang="en-US" dirty="0" err="1"/>
              <a:t>climbability</a:t>
            </a:r>
            <a:r>
              <a:rPr lang="en-US" dirty="0"/>
              <a:t>, Warren, 1984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9" y="2107432"/>
            <a:ext cx="1054100" cy="160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2325819"/>
            <a:ext cx="7916069" cy="2206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090" y="4743754"/>
            <a:ext cx="6407297" cy="10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7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Perceiving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en-US" dirty="0"/>
              <a:t> </a:t>
            </a:r>
            <a:r>
              <a:rPr lang="en-US" dirty="0" err="1"/>
              <a:t>climbability</a:t>
            </a:r>
            <a:r>
              <a:rPr lang="zh-CN" altLang="en-US" dirty="0"/>
              <a:t> </a:t>
            </a:r>
            <a:r>
              <a:rPr lang="en-US" dirty="0"/>
              <a:t>(Warren, 1984, </a:t>
            </a:r>
            <a:r>
              <a:rPr lang="en-US" dirty="0" err="1"/>
              <a:t>Exp</a:t>
            </a:r>
            <a:r>
              <a:rPr lang="en-US" dirty="0"/>
              <a:t> </a:t>
            </a:r>
            <a:r>
              <a:rPr lang="en-US" altLang="zh-CN" dirty="0"/>
              <a:t>1</a:t>
            </a:r>
            <a:r>
              <a:rPr lang="en-US" dirty="0"/>
              <a:t>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2170672"/>
            <a:ext cx="3595500" cy="3982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8" y="2550056"/>
            <a:ext cx="1644750" cy="3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70672"/>
            <a:ext cx="3595500" cy="44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0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Perceiving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en-US" dirty="0"/>
              <a:t> </a:t>
            </a:r>
            <a:r>
              <a:rPr lang="en-US" dirty="0" err="1"/>
              <a:t>climbability</a:t>
            </a:r>
            <a:r>
              <a:rPr lang="zh-CN" altLang="en-US" dirty="0"/>
              <a:t> </a:t>
            </a:r>
            <a:r>
              <a:rPr lang="en-US" dirty="0"/>
              <a:t>(Warren, 1984, </a:t>
            </a:r>
            <a:r>
              <a:rPr lang="en-US" dirty="0" err="1"/>
              <a:t>Exp</a:t>
            </a:r>
            <a:r>
              <a:rPr lang="en-US" dirty="0"/>
              <a:t> </a:t>
            </a:r>
            <a:r>
              <a:rPr lang="en-US" altLang="zh-CN" dirty="0"/>
              <a:t>1</a:t>
            </a:r>
            <a:r>
              <a:rPr lang="en-US" dirty="0"/>
              <a:t>)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099901" y="2436172"/>
            <a:ext cx="753665" cy="43078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07436" y="2430387"/>
            <a:ext cx="290213" cy="389996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39684" y="2066840"/>
            <a:ext cx="217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Climability</a:t>
            </a:r>
            <a:r>
              <a:rPr lang="en-US" dirty="0"/>
              <a:t> of stairs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739" y="4178656"/>
            <a:ext cx="3002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0000"/>
                </a:solidFill>
              </a:rPr>
              <a:t>Climbability</a:t>
            </a:r>
            <a:r>
              <a:rPr lang="en-US" sz="2000" b="1" dirty="0">
                <a:solidFill>
                  <a:srgbClr val="FF0000"/>
                </a:solidFill>
              </a:rPr>
              <a:t> is relational (constant ratio)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0000"/>
                </a:solidFill>
              </a:rPr>
              <a:t>Climbability</a:t>
            </a:r>
            <a:r>
              <a:rPr lang="en-US" sz="2000" b="1" dirty="0">
                <a:solidFill>
                  <a:srgbClr val="FF0000"/>
                </a:solidFill>
              </a:rPr>
              <a:t> is perceptible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100" y="2974935"/>
            <a:ext cx="2652569" cy="3883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275" y="2866952"/>
            <a:ext cx="2500709" cy="39436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432" y="2096457"/>
            <a:ext cx="3486727" cy="1754326"/>
          </a:xfrm>
          <a:prstGeom prst="rect">
            <a:avLst/>
          </a:prstGeom>
          <a:ln w="53975" cmpd="thinThick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Look at pictures of stairway with different riser height and judge whether each stairway looked “climbable” or “unclimbable” without using your hands or knees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98243" y="4487159"/>
            <a:ext cx="56561" cy="1470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5571" y="4487159"/>
            <a:ext cx="28281" cy="1470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3383" y="5618375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67 cm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48144" y="5619946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81 cm</a:t>
            </a:r>
          </a:p>
        </p:txBody>
      </p:sp>
    </p:spTree>
    <p:extLst>
      <p:ext uri="{BB962C8B-B14F-4D97-AF65-F5344CB8AC3E}">
        <p14:creationId xmlns:p14="http://schemas.microsoft.com/office/powerpoint/2010/main" val="3327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optimal </a:t>
            </a:r>
            <a:r>
              <a:rPr lang="en-US" dirty="0" err="1"/>
              <a:t>climbability</a:t>
            </a:r>
            <a:r>
              <a:rPr lang="en-US" dirty="0"/>
              <a:t> (Warren, 1984, </a:t>
            </a:r>
            <a:r>
              <a:rPr lang="en-US" dirty="0" err="1"/>
              <a:t>Exp</a:t>
            </a:r>
            <a:r>
              <a:rPr lang="en-US" dirty="0"/>
              <a:t> 2)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8" y="0"/>
            <a:ext cx="10541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078" y="2145756"/>
            <a:ext cx="809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Optimally climbable: consuming the least energy; breathing in least O</a:t>
            </a:r>
            <a:r>
              <a:rPr lang="en-US" baseline="-25000" dirty="0"/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4" y="2608728"/>
            <a:ext cx="1990725" cy="2181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94" y="4820201"/>
            <a:ext cx="1990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Using Douglas airbag to collect and analyze O2 consumption while climbing risers of different heights for tall and short people.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495" y="2515088"/>
            <a:ext cx="2483723" cy="426444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571969" y="4590854"/>
            <a:ext cx="0" cy="999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81016" y="5269584"/>
            <a:ext cx="0" cy="320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70177" y="5311202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19.6 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83644" y="5299034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24.18 cm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r="44824"/>
          <a:stretch/>
        </p:blipFill>
        <p:spPr>
          <a:xfrm>
            <a:off x="5325494" y="2622588"/>
            <a:ext cx="3350999" cy="2716773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8109625" y="4005071"/>
            <a:ext cx="614707" cy="331259"/>
          </a:xfrm>
          <a:custGeom>
            <a:avLst/>
            <a:gdLst>
              <a:gd name="connsiteX0" fmla="*/ 299084 w 614707"/>
              <a:gd name="connsiteY0" fmla="*/ 10748 h 331259"/>
              <a:gd name="connsiteX1" fmla="*/ 16280 w 614707"/>
              <a:gd name="connsiteY1" fmla="*/ 20174 h 331259"/>
              <a:gd name="connsiteX2" fmla="*/ 25707 w 614707"/>
              <a:gd name="connsiteY2" fmla="*/ 142723 h 331259"/>
              <a:gd name="connsiteX3" fmla="*/ 63414 w 614707"/>
              <a:gd name="connsiteY3" fmla="*/ 199284 h 331259"/>
              <a:gd name="connsiteX4" fmla="*/ 110548 w 614707"/>
              <a:gd name="connsiteY4" fmla="*/ 265271 h 331259"/>
              <a:gd name="connsiteX5" fmla="*/ 176536 w 614707"/>
              <a:gd name="connsiteY5" fmla="*/ 302978 h 331259"/>
              <a:gd name="connsiteX6" fmla="*/ 233097 w 614707"/>
              <a:gd name="connsiteY6" fmla="*/ 331259 h 331259"/>
              <a:gd name="connsiteX7" fmla="*/ 289657 w 614707"/>
              <a:gd name="connsiteY7" fmla="*/ 321832 h 331259"/>
              <a:gd name="connsiteX8" fmla="*/ 317938 w 614707"/>
              <a:gd name="connsiteY8" fmla="*/ 302978 h 331259"/>
              <a:gd name="connsiteX9" fmla="*/ 346218 w 614707"/>
              <a:gd name="connsiteY9" fmla="*/ 293552 h 331259"/>
              <a:gd name="connsiteX10" fmla="*/ 383926 w 614707"/>
              <a:gd name="connsiteY10" fmla="*/ 265271 h 331259"/>
              <a:gd name="connsiteX11" fmla="*/ 468767 w 614707"/>
              <a:gd name="connsiteY11" fmla="*/ 246418 h 331259"/>
              <a:gd name="connsiteX12" fmla="*/ 525328 w 614707"/>
              <a:gd name="connsiteY12" fmla="*/ 227564 h 331259"/>
              <a:gd name="connsiteX13" fmla="*/ 591315 w 614707"/>
              <a:gd name="connsiteY13" fmla="*/ 199284 h 331259"/>
              <a:gd name="connsiteX14" fmla="*/ 600742 w 614707"/>
              <a:gd name="connsiteY14" fmla="*/ 105016 h 331259"/>
              <a:gd name="connsiteX15" fmla="*/ 487620 w 614707"/>
              <a:gd name="connsiteY15" fmla="*/ 76735 h 331259"/>
              <a:gd name="connsiteX16" fmla="*/ 449913 w 614707"/>
              <a:gd name="connsiteY16" fmla="*/ 67308 h 331259"/>
              <a:gd name="connsiteX17" fmla="*/ 383926 w 614707"/>
              <a:gd name="connsiteY17" fmla="*/ 48455 h 331259"/>
              <a:gd name="connsiteX18" fmla="*/ 223670 w 614707"/>
              <a:gd name="connsiteY18" fmla="*/ 39028 h 33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4707" h="331259">
                <a:moveTo>
                  <a:pt x="299084" y="10748"/>
                </a:moveTo>
                <a:cubicBezTo>
                  <a:pt x="204816" y="13890"/>
                  <a:pt x="101220" y="-20832"/>
                  <a:pt x="16280" y="20174"/>
                </a:cubicBezTo>
                <a:cubicBezTo>
                  <a:pt x="-20616" y="37986"/>
                  <a:pt x="15280" y="103102"/>
                  <a:pt x="25707" y="142723"/>
                </a:cubicBezTo>
                <a:cubicBezTo>
                  <a:pt x="31474" y="164636"/>
                  <a:pt x="50845" y="180430"/>
                  <a:pt x="63414" y="199284"/>
                </a:cubicBezTo>
                <a:cubicBezTo>
                  <a:pt x="74117" y="215338"/>
                  <a:pt x="98860" y="253583"/>
                  <a:pt x="110548" y="265271"/>
                </a:cubicBezTo>
                <a:cubicBezTo>
                  <a:pt x="125861" y="280584"/>
                  <a:pt x="159282" y="293118"/>
                  <a:pt x="176536" y="302978"/>
                </a:cubicBezTo>
                <a:cubicBezTo>
                  <a:pt x="227706" y="332218"/>
                  <a:pt x="181243" y="313974"/>
                  <a:pt x="233097" y="331259"/>
                </a:cubicBezTo>
                <a:cubicBezTo>
                  <a:pt x="251950" y="328117"/>
                  <a:pt x="271524" y="327876"/>
                  <a:pt x="289657" y="321832"/>
                </a:cubicBezTo>
                <a:cubicBezTo>
                  <a:pt x="300405" y="318249"/>
                  <a:pt x="307804" y="308045"/>
                  <a:pt x="317938" y="302978"/>
                </a:cubicBezTo>
                <a:cubicBezTo>
                  <a:pt x="326826" y="298534"/>
                  <a:pt x="336791" y="296694"/>
                  <a:pt x="346218" y="293552"/>
                </a:cubicBezTo>
                <a:cubicBezTo>
                  <a:pt x="358787" y="284125"/>
                  <a:pt x="369873" y="272298"/>
                  <a:pt x="383926" y="265271"/>
                </a:cubicBezTo>
                <a:cubicBezTo>
                  <a:pt x="394089" y="260189"/>
                  <a:pt x="462215" y="248205"/>
                  <a:pt x="468767" y="246418"/>
                </a:cubicBezTo>
                <a:cubicBezTo>
                  <a:pt x="487940" y="241189"/>
                  <a:pt x="507553" y="236452"/>
                  <a:pt x="525328" y="227564"/>
                </a:cubicBezTo>
                <a:cubicBezTo>
                  <a:pt x="571922" y="204266"/>
                  <a:pt x="549703" y="213154"/>
                  <a:pt x="591315" y="199284"/>
                </a:cubicBezTo>
                <a:cubicBezTo>
                  <a:pt x="605380" y="171153"/>
                  <a:pt x="630618" y="139160"/>
                  <a:pt x="600742" y="105016"/>
                </a:cubicBezTo>
                <a:cubicBezTo>
                  <a:pt x="587379" y="89744"/>
                  <a:pt x="504798" y="80171"/>
                  <a:pt x="487620" y="76735"/>
                </a:cubicBezTo>
                <a:cubicBezTo>
                  <a:pt x="474916" y="74194"/>
                  <a:pt x="462412" y="70717"/>
                  <a:pt x="449913" y="67308"/>
                </a:cubicBezTo>
                <a:cubicBezTo>
                  <a:pt x="427843" y="61289"/>
                  <a:pt x="406358" y="52941"/>
                  <a:pt x="383926" y="48455"/>
                </a:cubicBezTo>
                <a:cubicBezTo>
                  <a:pt x="319251" y="35520"/>
                  <a:pt x="290530" y="39028"/>
                  <a:pt x="223670" y="3902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229224" y="4835951"/>
            <a:ext cx="462289" cy="254523"/>
          </a:xfrm>
          <a:custGeom>
            <a:avLst/>
            <a:gdLst>
              <a:gd name="connsiteX0" fmla="*/ 28656 w 462289"/>
              <a:gd name="connsiteY0" fmla="*/ 37707 h 254523"/>
              <a:gd name="connsiteX1" fmla="*/ 75790 w 462289"/>
              <a:gd name="connsiteY1" fmla="*/ 18853 h 254523"/>
              <a:gd name="connsiteX2" fmla="*/ 283180 w 462289"/>
              <a:gd name="connsiteY2" fmla="*/ 0 h 254523"/>
              <a:gd name="connsiteX3" fmla="*/ 311461 w 462289"/>
              <a:gd name="connsiteY3" fmla="*/ 9426 h 254523"/>
              <a:gd name="connsiteX4" fmla="*/ 377448 w 462289"/>
              <a:gd name="connsiteY4" fmla="*/ 18853 h 254523"/>
              <a:gd name="connsiteX5" fmla="*/ 434009 w 462289"/>
              <a:gd name="connsiteY5" fmla="*/ 65987 h 254523"/>
              <a:gd name="connsiteX6" fmla="*/ 462289 w 462289"/>
              <a:gd name="connsiteY6" fmla="*/ 84841 h 254523"/>
              <a:gd name="connsiteX7" fmla="*/ 452863 w 462289"/>
              <a:gd name="connsiteY7" fmla="*/ 150828 h 254523"/>
              <a:gd name="connsiteX8" fmla="*/ 396302 w 462289"/>
              <a:gd name="connsiteY8" fmla="*/ 188536 h 254523"/>
              <a:gd name="connsiteX9" fmla="*/ 349168 w 462289"/>
              <a:gd name="connsiteY9" fmla="*/ 197962 h 254523"/>
              <a:gd name="connsiteX10" fmla="*/ 217192 w 462289"/>
              <a:gd name="connsiteY10" fmla="*/ 226243 h 254523"/>
              <a:gd name="connsiteX11" fmla="*/ 151205 w 462289"/>
              <a:gd name="connsiteY11" fmla="*/ 235670 h 254523"/>
              <a:gd name="connsiteX12" fmla="*/ 85217 w 462289"/>
              <a:gd name="connsiteY12" fmla="*/ 254523 h 254523"/>
              <a:gd name="connsiteX13" fmla="*/ 9803 w 462289"/>
              <a:gd name="connsiteY13" fmla="*/ 94268 h 25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2289" h="254523">
                <a:moveTo>
                  <a:pt x="28656" y="37707"/>
                </a:moveTo>
                <a:cubicBezTo>
                  <a:pt x="44367" y="31422"/>
                  <a:pt x="59465" y="23305"/>
                  <a:pt x="75790" y="18853"/>
                </a:cubicBezTo>
                <a:cubicBezTo>
                  <a:pt x="128438" y="4494"/>
                  <a:pt x="254543" y="1790"/>
                  <a:pt x="283180" y="0"/>
                </a:cubicBezTo>
                <a:cubicBezTo>
                  <a:pt x="292607" y="3142"/>
                  <a:pt x="301717" y="7477"/>
                  <a:pt x="311461" y="9426"/>
                </a:cubicBezTo>
                <a:cubicBezTo>
                  <a:pt x="333249" y="13783"/>
                  <a:pt x="356166" y="12468"/>
                  <a:pt x="377448" y="18853"/>
                </a:cubicBezTo>
                <a:cubicBezTo>
                  <a:pt x="399391" y="25436"/>
                  <a:pt x="418228" y="52836"/>
                  <a:pt x="434009" y="65987"/>
                </a:cubicBezTo>
                <a:cubicBezTo>
                  <a:pt x="442713" y="73240"/>
                  <a:pt x="452862" y="78556"/>
                  <a:pt x="462289" y="84841"/>
                </a:cubicBezTo>
                <a:cubicBezTo>
                  <a:pt x="459147" y="106837"/>
                  <a:pt x="459247" y="129546"/>
                  <a:pt x="452863" y="150828"/>
                </a:cubicBezTo>
                <a:cubicBezTo>
                  <a:pt x="442548" y="185211"/>
                  <a:pt x="427018" y="181710"/>
                  <a:pt x="396302" y="188536"/>
                </a:cubicBezTo>
                <a:cubicBezTo>
                  <a:pt x="380661" y="192012"/>
                  <a:pt x="364879" y="194820"/>
                  <a:pt x="349168" y="197962"/>
                </a:cubicBezTo>
                <a:cubicBezTo>
                  <a:pt x="280992" y="232051"/>
                  <a:pt x="330440" y="212919"/>
                  <a:pt x="217192" y="226243"/>
                </a:cubicBezTo>
                <a:cubicBezTo>
                  <a:pt x="195125" y="228839"/>
                  <a:pt x="173066" y="231695"/>
                  <a:pt x="151205" y="235670"/>
                </a:cubicBezTo>
                <a:cubicBezTo>
                  <a:pt x="125159" y="240406"/>
                  <a:pt x="109451" y="246445"/>
                  <a:pt x="85217" y="254523"/>
                </a:cubicBezTo>
                <a:cubicBezTo>
                  <a:pt x="-40085" y="238860"/>
                  <a:pt x="9803" y="270430"/>
                  <a:pt x="9803" y="9426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52388" y="5731497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-25000" dirty="0"/>
              <a:t>o short</a:t>
            </a:r>
            <a:r>
              <a:rPr lang="en-US" dirty="0"/>
              <a:t>=?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5552388" y="61008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-25000" dirty="0"/>
              <a:t>o tall</a:t>
            </a:r>
            <a:r>
              <a:rPr lang="en-US" dirty="0"/>
              <a:t>=?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0918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9" grpId="0" animBg="1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flow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optic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information.</a:t>
            </a:r>
            <a:r>
              <a:rPr lang="zh-CN" altLang="en-US" dirty="0"/>
              <a:t> </a:t>
            </a:r>
            <a:r>
              <a:rPr lang="en-US" altLang="zh-CN" dirty="0"/>
              <a:t>Transformations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light</a:t>
            </a:r>
            <a:r>
              <a:rPr lang="zh-CN" altLang="en-US" dirty="0"/>
              <a:t> </a:t>
            </a:r>
            <a:r>
              <a:rPr lang="en-US" altLang="zh-CN" dirty="0"/>
              <a:t>pattern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r>
              <a:rPr lang="zh-CN" altLang="en-US" dirty="0"/>
              <a:t> </a:t>
            </a:r>
            <a:r>
              <a:rPr lang="en-US" altLang="zh-CN" dirty="0"/>
              <a:t>about:</a:t>
            </a:r>
          </a:p>
          <a:p>
            <a:pPr lvl="1"/>
            <a:r>
              <a:rPr lang="en-US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surfaces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surroundings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dirty="0"/>
              <a:t>Separation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surfaces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depth</a:t>
            </a:r>
          </a:p>
          <a:p>
            <a:pPr lvl="1"/>
            <a:r>
              <a:rPr lang="en-US" dirty="0"/>
              <a:t>Identification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event/object</a:t>
            </a:r>
          </a:p>
          <a:p>
            <a:pPr lvl="1"/>
            <a:r>
              <a:rPr lang="en-US" dirty="0"/>
              <a:t>Scaling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respect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observer</a:t>
            </a:r>
          </a:p>
          <a:p>
            <a:pPr lvl="1"/>
            <a:r>
              <a:rPr lang="en-US" altLang="zh-CN" dirty="0"/>
              <a:t>Motion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self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</a:p>
          <a:p>
            <a:r>
              <a:rPr lang="en-US" dirty="0"/>
              <a:t>Importance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exploration</a:t>
            </a:r>
            <a:r>
              <a:rPr lang="zh-CN" altLang="en-US" dirty="0"/>
              <a:t>.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active.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2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the next experiment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Perceiving optimal </a:t>
            </a:r>
            <a:r>
              <a:rPr lang="en-US" dirty="0" err="1"/>
              <a:t>climbability</a:t>
            </a:r>
            <a:r>
              <a:rPr lang="en-US" dirty="0"/>
              <a:t> (Warren, 1984, </a:t>
            </a:r>
            <a:r>
              <a:rPr lang="en-US" dirty="0" err="1"/>
              <a:t>Exp</a:t>
            </a:r>
            <a:r>
              <a:rPr lang="en-US" dirty="0"/>
              <a:t> 3)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1166" y="2251350"/>
            <a:ext cx="4652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Choice task:</a:t>
            </a:r>
          </a:p>
          <a:p>
            <a:r>
              <a:rPr lang="en-US" dirty="0"/>
              <a:t>Which one (of the two stairways) is more comfortable for you to climb?</a:t>
            </a:r>
          </a:p>
        </p:txBody>
      </p:sp>
      <p:pic>
        <p:nvPicPr>
          <p:cNvPr id="6" name="Picture 5" descr="Screen Shot 2016-04-07 at 5.51.13 PM (2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2" y="2494024"/>
            <a:ext cx="3945140" cy="2806441"/>
          </a:xfrm>
          <a:prstGeom prst="rect">
            <a:avLst/>
          </a:prstGeom>
        </p:spPr>
      </p:pic>
      <p:pic>
        <p:nvPicPr>
          <p:cNvPr id="7" name="Picture 6" descr="Screen Shot 2016-04-07 at 5.54.09 PM (2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66" y="3276171"/>
            <a:ext cx="2267083" cy="3480171"/>
          </a:xfrm>
          <a:prstGeom prst="rect">
            <a:avLst/>
          </a:prstGeom>
        </p:spPr>
      </p:pic>
      <p:pic>
        <p:nvPicPr>
          <p:cNvPr id="8" name="Picture 7" descr="Screen Shot 2016-04-07 at 5.54.40 PM (2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4" y="3276170"/>
            <a:ext cx="2215145" cy="358182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353325" y="3829884"/>
            <a:ext cx="56561" cy="2212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64658" y="3964871"/>
            <a:ext cx="28281" cy="2077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2111" y="5749180"/>
            <a:ext cx="60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19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2939" y="5754528"/>
            <a:ext cx="60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23 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223" y="5672593"/>
            <a:ext cx="240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Perceived </a:t>
            </a:r>
            <a:r>
              <a:rPr lang="el-GR" dirty="0"/>
              <a:t>π</a:t>
            </a:r>
            <a:r>
              <a:rPr lang="en-US" baseline="-25000" dirty="0"/>
              <a:t>o short</a:t>
            </a:r>
            <a:r>
              <a:rPr lang="en-US" dirty="0"/>
              <a:t>=?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45223" y="6041925"/>
            <a:ext cx="227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Perceived </a:t>
            </a:r>
            <a:r>
              <a:rPr lang="el-GR" dirty="0"/>
              <a:t>π</a:t>
            </a:r>
            <a:r>
              <a:rPr lang="en-US" baseline="-25000" dirty="0"/>
              <a:t>o tall</a:t>
            </a:r>
            <a:r>
              <a:rPr lang="en-US" dirty="0"/>
              <a:t>=?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522260" y="5636983"/>
            <a:ext cx="2824951" cy="856009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5" grpId="1"/>
      <p:bldP spid="16" grpId="0"/>
      <p:bldP spid="16" grpId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Perceiving optimal </a:t>
            </a:r>
            <a:r>
              <a:rPr lang="en-US" dirty="0" err="1"/>
              <a:t>climbability</a:t>
            </a:r>
            <a:r>
              <a:rPr lang="en-US" dirty="0"/>
              <a:t> (Warren, 1984, </a:t>
            </a:r>
            <a:r>
              <a:rPr lang="en-US" dirty="0" err="1"/>
              <a:t>Exp</a:t>
            </a:r>
            <a:r>
              <a:rPr lang="en-US" dirty="0"/>
              <a:t> 3)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5557" y="2207855"/>
            <a:ext cx="468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Rating task:</a:t>
            </a:r>
          </a:p>
          <a:p>
            <a:r>
              <a:rPr lang="en-US" dirty="0"/>
              <a:t>On a scale from 1 to 7, how comfortable is this stairway for you to climb?</a:t>
            </a:r>
          </a:p>
        </p:txBody>
      </p:sp>
      <p:pic>
        <p:nvPicPr>
          <p:cNvPr id="6" name="Picture 5" descr="Screen Shot 2016-04-07 at 5.51.13 PM (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2" y="2494024"/>
            <a:ext cx="3945140" cy="2806441"/>
          </a:xfrm>
          <a:prstGeom prst="rect">
            <a:avLst/>
          </a:prstGeom>
        </p:spPr>
      </p:pic>
      <p:pic>
        <p:nvPicPr>
          <p:cNvPr id="3" name="Picture 2" descr="Screen Shot 2016-04-07 at 6.00.06 PM (2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38" y="3216820"/>
            <a:ext cx="2085446" cy="3641180"/>
          </a:xfrm>
          <a:prstGeom prst="rect">
            <a:avLst/>
          </a:prstGeom>
        </p:spPr>
      </p:pic>
      <p:pic>
        <p:nvPicPr>
          <p:cNvPr id="7" name="Picture 6" descr="Screen Shot 2016-04-07 at 6.00.48 PM (2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49" y="3141870"/>
            <a:ext cx="2278953" cy="37161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291186" y="3964871"/>
            <a:ext cx="0" cy="2077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2311" y="3810558"/>
            <a:ext cx="28281" cy="2231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92111" y="5749180"/>
            <a:ext cx="60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18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7349" y="5749180"/>
            <a:ext cx="60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21 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223" y="5672593"/>
            <a:ext cx="240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Perceived </a:t>
            </a:r>
            <a:r>
              <a:rPr lang="el-GR" dirty="0"/>
              <a:t>π</a:t>
            </a:r>
            <a:r>
              <a:rPr lang="en-US" baseline="-25000" dirty="0"/>
              <a:t>o short</a:t>
            </a:r>
            <a:r>
              <a:rPr lang="en-US" dirty="0"/>
              <a:t>=?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45223" y="6041925"/>
            <a:ext cx="227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Perceived </a:t>
            </a:r>
            <a:r>
              <a:rPr lang="el-GR" dirty="0"/>
              <a:t>π</a:t>
            </a:r>
            <a:r>
              <a:rPr lang="en-US" baseline="-25000" dirty="0"/>
              <a:t>o tall</a:t>
            </a:r>
            <a:r>
              <a:rPr lang="en-US" dirty="0"/>
              <a:t>=?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522260" y="5636983"/>
            <a:ext cx="2824951" cy="856009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5" grpId="1"/>
      <p:bldP spid="16" grpId="0"/>
      <p:bldP spid="16" grpId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</a:t>
            </a:r>
            <a:r>
              <a:rPr lang="zh-CN" altLang="en-US" dirty="0"/>
              <a:t> </a:t>
            </a:r>
            <a:r>
              <a:rPr lang="en-US" altLang="zh-CN" dirty="0"/>
              <a:t>Warren,</a:t>
            </a:r>
            <a:r>
              <a:rPr lang="zh-CN" altLang="en-US" dirty="0"/>
              <a:t> </a:t>
            </a:r>
            <a:r>
              <a:rPr lang="en-US" altLang="zh-CN" dirty="0"/>
              <a:t>1984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Climbability</a:t>
            </a:r>
            <a:r>
              <a:rPr lang="en-US" dirty="0"/>
              <a:t> depends on R/L </a:t>
            </a:r>
          </a:p>
          <a:p>
            <a:pPr lvl="1"/>
            <a:r>
              <a:rPr lang="en-US" dirty="0"/>
              <a:t>R/L: A relation between world objects and observers</a:t>
            </a:r>
          </a:p>
          <a:p>
            <a:pPr lvl="1"/>
            <a:r>
              <a:rPr lang="en-US" dirty="0"/>
              <a:t>R/L: A </a:t>
            </a:r>
            <a:r>
              <a:rPr lang="en-US" u="sng" dirty="0"/>
              <a:t>higher order variable</a:t>
            </a:r>
          </a:p>
          <a:p>
            <a:r>
              <a:rPr lang="en-US" dirty="0" err="1"/>
              <a:t>Climabability</a:t>
            </a:r>
            <a:r>
              <a:rPr lang="en-US" dirty="0"/>
              <a:t> is perceptible </a:t>
            </a:r>
          </a:p>
          <a:p>
            <a:pPr lvl="1"/>
            <a:r>
              <a:rPr lang="en-US" dirty="0"/>
              <a:t>You can perceive the R/L ratio</a:t>
            </a:r>
          </a:p>
          <a:p>
            <a:pPr lvl="1"/>
            <a:r>
              <a:rPr lang="en-US" dirty="0"/>
              <a:t>Affordance is perceptible</a:t>
            </a:r>
          </a:p>
          <a:p>
            <a:r>
              <a:rPr lang="en-US" dirty="0"/>
              <a:t>When you perceive </a:t>
            </a:r>
            <a:r>
              <a:rPr lang="en-US" dirty="0" err="1"/>
              <a:t>climbability</a:t>
            </a:r>
            <a:r>
              <a:rPr lang="en-US" dirty="0"/>
              <a:t>, you are perceiving R/L, or the stair height in relation to your leg length</a:t>
            </a:r>
          </a:p>
          <a:p>
            <a:pPr lvl="1"/>
            <a:r>
              <a:rPr lang="en-US" dirty="0"/>
              <a:t>Affordance is relational</a:t>
            </a:r>
          </a:p>
          <a:p>
            <a:r>
              <a:rPr lang="en-US" dirty="0"/>
              <a:t>Finding the higher order variable that regulates P/A is the goal of eco research</a:t>
            </a:r>
          </a:p>
        </p:txBody>
      </p:sp>
    </p:spTree>
    <p:extLst>
      <p:ext uri="{BB962C8B-B14F-4D97-AF65-F5344CB8AC3E}">
        <p14:creationId xmlns:p14="http://schemas.microsoft.com/office/powerpoint/2010/main" val="907528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</a:t>
            </a:r>
            <a:r>
              <a:rPr lang="zh-CN" altLang="en-US" sz="2800" dirty="0"/>
              <a:t> </a:t>
            </a:r>
            <a:r>
              <a:rPr lang="en-US" altLang="zh-CN" sz="2800" dirty="0"/>
              <a:t>2:</a:t>
            </a:r>
            <a:r>
              <a:rPr lang="zh-CN" altLang="en-US" sz="2800" dirty="0"/>
              <a:t> </a:t>
            </a:r>
            <a:r>
              <a:rPr lang="en-US" sz="2800" dirty="0"/>
              <a:t>Perceiving</a:t>
            </a:r>
            <a:r>
              <a:rPr lang="zh-CN" altLang="en-US" sz="2800" dirty="0"/>
              <a:t> </a:t>
            </a:r>
            <a:r>
              <a:rPr lang="en-US" altLang="zh-CN" sz="2800" dirty="0" err="1"/>
              <a:t>Passability</a:t>
            </a:r>
            <a:r>
              <a:rPr lang="zh-CN" altLang="en-US" sz="2800" dirty="0"/>
              <a:t> </a:t>
            </a:r>
            <a:br>
              <a:rPr lang="en-US" altLang="zh-CN" sz="2800" dirty="0"/>
            </a:br>
            <a:r>
              <a:rPr lang="en-US" sz="2800" dirty="0"/>
              <a:t>(Warren &amp; </a:t>
            </a:r>
            <a:r>
              <a:rPr lang="en-US" sz="2800" dirty="0" err="1"/>
              <a:t>Whang</a:t>
            </a:r>
            <a:r>
              <a:rPr lang="en-US" sz="2800" dirty="0"/>
              <a:t>, 1987)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64145"/>
            <a:ext cx="7610476" cy="1480471"/>
          </a:xfrm>
        </p:spPr>
        <p:txBody>
          <a:bodyPr/>
          <a:lstStyle/>
          <a:p>
            <a:r>
              <a:rPr lang="en-US" dirty="0"/>
              <a:t>Studied</a:t>
            </a:r>
            <a:r>
              <a:rPr lang="zh-CN" altLang="en-US" dirty="0"/>
              <a:t> </a:t>
            </a:r>
            <a:r>
              <a:rPr lang="en-US" altLang="zh-CN" dirty="0" err="1"/>
              <a:t>passability</a:t>
            </a:r>
            <a:endParaRPr lang="en-US" altLang="zh-CN" dirty="0"/>
          </a:p>
          <a:p>
            <a:pPr lvl="1"/>
            <a:r>
              <a:rPr lang="en-US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l-GR" dirty="0"/>
              <a:t>π</a:t>
            </a:r>
            <a:r>
              <a:rPr lang="en-US" dirty="0"/>
              <a:t> </a:t>
            </a:r>
            <a:r>
              <a:rPr lang="en-US" altLang="zh-CN" dirty="0"/>
              <a:t>numbers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walking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apertures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turning</a:t>
            </a:r>
            <a:r>
              <a:rPr lang="zh-CN" altLang="en-US" dirty="0"/>
              <a:t> </a:t>
            </a:r>
            <a:r>
              <a:rPr lang="en-US" altLang="zh-CN" dirty="0"/>
              <a:t>shoulders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78" y="3677290"/>
            <a:ext cx="3599726" cy="240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59" y="3378278"/>
            <a:ext cx="2799954" cy="33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Measuring</a:t>
            </a:r>
            <a:r>
              <a:rPr lang="zh-CN" altLang="en-US" sz="2800" dirty="0"/>
              <a:t> </a:t>
            </a:r>
            <a:r>
              <a:rPr lang="el-GR" sz="2800" dirty="0"/>
              <a:t>π</a:t>
            </a:r>
            <a:r>
              <a:rPr lang="en-US" sz="2800" baseline="-25000" dirty="0"/>
              <a:t>critical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passing</a:t>
            </a:r>
            <a:r>
              <a:rPr lang="zh-CN" altLang="en-US" sz="2800" dirty="0"/>
              <a:t> </a:t>
            </a:r>
            <a:r>
              <a:rPr lang="en-US" altLang="zh-CN" sz="2800" dirty="0"/>
              <a:t>through</a:t>
            </a:r>
            <a:r>
              <a:rPr lang="zh-CN" altLang="en-US" sz="2800" dirty="0"/>
              <a:t> </a:t>
            </a:r>
            <a:r>
              <a:rPr lang="en-US" altLang="zh-CN" sz="2800" dirty="0"/>
              <a:t>apertures</a:t>
            </a:r>
            <a:r>
              <a:rPr lang="zh-CN" altLang="en-US" sz="2800" dirty="0"/>
              <a:t> </a:t>
            </a:r>
            <a:r>
              <a:rPr lang="en-US" altLang="zh-CN" sz="2800" dirty="0"/>
              <a:t>(warren</a:t>
            </a:r>
            <a:r>
              <a:rPr lang="zh-CN" altLang="en-US" sz="2800" dirty="0"/>
              <a:t> </a:t>
            </a:r>
            <a:r>
              <a:rPr lang="en-US" altLang="zh-CN" sz="2800" dirty="0"/>
              <a:t>&amp;</a:t>
            </a:r>
            <a:r>
              <a:rPr lang="zh-CN" altLang="en-US" sz="2800" dirty="0"/>
              <a:t> </a:t>
            </a:r>
            <a:r>
              <a:rPr lang="en-US" altLang="zh-CN" sz="2800" dirty="0" err="1"/>
              <a:t>Whang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1987,</a:t>
            </a:r>
            <a:r>
              <a:rPr lang="zh-CN" altLang="en-US" sz="2800" dirty="0"/>
              <a:t> </a:t>
            </a:r>
            <a:r>
              <a:rPr lang="en-US" altLang="zh-CN" sz="2800" dirty="0" err="1"/>
              <a:t>Exp</a:t>
            </a:r>
            <a:r>
              <a:rPr lang="zh-CN" altLang="en-US" sz="2800" dirty="0"/>
              <a:t> </a:t>
            </a:r>
            <a:r>
              <a:rPr lang="en-US" altLang="zh-CN" sz="2800" dirty="0"/>
              <a:t>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322" y="2080603"/>
            <a:ext cx="7644933" cy="18014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guides</a:t>
            </a:r>
            <a:r>
              <a:rPr lang="zh-CN" altLang="en-US" dirty="0"/>
              <a:t> </a:t>
            </a:r>
            <a:r>
              <a:rPr lang="en-US" altLang="zh-CN" dirty="0"/>
              <a:t>passing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apertures?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this?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expect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theories?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9901"/>
          <a:stretch/>
        </p:blipFill>
        <p:spPr>
          <a:xfrm>
            <a:off x="165863" y="3808417"/>
            <a:ext cx="3887216" cy="3028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9451"/>
          <a:stretch/>
        </p:blipFill>
        <p:spPr>
          <a:xfrm>
            <a:off x="4961469" y="3845457"/>
            <a:ext cx="3952344" cy="2991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424" y="3981611"/>
            <a:ext cx="160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walking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6423" y="4085167"/>
            <a:ext cx="153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walking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3164" y="3439085"/>
            <a:ext cx="6284405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What</a:t>
            </a:r>
            <a:r>
              <a:rPr lang="zh-CN" altLang="en-US" b="1" dirty="0"/>
              <a:t> </a:t>
            </a:r>
            <a:r>
              <a:rPr lang="en-US" altLang="zh-CN" b="1" dirty="0"/>
              <a:t>can</a:t>
            </a:r>
            <a:r>
              <a:rPr lang="zh-CN" altLang="en-US" b="1" dirty="0"/>
              <a:t> </a:t>
            </a:r>
            <a:r>
              <a:rPr lang="en-US" altLang="zh-CN" b="1" dirty="0"/>
              <a:t>you</a:t>
            </a:r>
            <a:r>
              <a:rPr lang="zh-CN" altLang="en-US" b="1" dirty="0"/>
              <a:t> </a:t>
            </a:r>
            <a:r>
              <a:rPr lang="en-US" altLang="zh-CN" b="1" dirty="0"/>
              <a:t>conclude</a:t>
            </a:r>
            <a:r>
              <a:rPr lang="zh-CN" altLang="en-US" b="1" dirty="0"/>
              <a:t> </a:t>
            </a:r>
            <a:r>
              <a:rPr lang="en-US" altLang="zh-CN" b="1" dirty="0"/>
              <a:t>from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results</a:t>
            </a:r>
            <a:r>
              <a:rPr lang="zh-CN" altLang="en-US" b="1" dirty="0"/>
              <a:t> </a:t>
            </a:r>
            <a:r>
              <a:rPr lang="en-US" altLang="zh-CN" b="1" dirty="0"/>
              <a:t>about</a:t>
            </a:r>
            <a:r>
              <a:rPr lang="zh-CN" altLang="en-US" b="1" dirty="0"/>
              <a:t> </a:t>
            </a:r>
            <a:r>
              <a:rPr lang="el-GR" b="1" dirty="0"/>
              <a:t>π</a:t>
            </a:r>
            <a:r>
              <a:rPr lang="en-US" b="1" baseline="-25000" dirty="0"/>
              <a:t>critical</a:t>
            </a:r>
            <a:r>
              <a:rPr lang="en-US" altLang="zh-CN" b="1" baseline="-25000" dirty="0"/>
              <a:t>?</a:t>
            </a:r>
            <a:r>
              <a:rPr lang="zh-CN" altLang="en-US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59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Measuring</a:t>
            </a:r>
            <a:r>
              <a:rPr lang="zh-CN" altLang="en-US" sz="2800" dirty="0"/>
              <a:t> </a:t>
            </a:r>
            <a:r>
              <a:rPr lang="el-GR" sz="2800" dirty="0"/>
              <a:t>π</a:t>
            </a:r>
            <a:r>
              <a:rPr lang="en-US" sz="2800" baseline="-25000" dirty="0"/>
              <a:t>critical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passing</a:t>
            </a:r>
            <a:r>
              <a:rPr lang="zh-CN" altLang="en-US" sz="2800" dirty="0"/>
              <a:t> </a:t>
            </a:r>
            <a:r>
              <a:rPr lang="en-US" altLang="zh-CN" sz="2800" dirty="0"/>
              <a:t>through</a:t>
            </a:r>
            <a:r>
              <a:rPr lang="zh-CN" altLang="en-US" sz="2800" dirty="0"/>
              <a:t> </a:t>
            </a:r>
            <a:r>
              <a:rPr lang="en-US" altLang="zh-CN" sz="2800" dirty="0"/>
              <a:t>apertures</a:t>
            </a:r>
            <a:r>
              <a:rPr lang="zh-CN" altLang="en-US" sz="2800" dirty="0"/>
              <a:t> </a:t>
            </a:r>
            <a:r>
              <a:rPr lang="en-US" altLang="zh-CN" sz="2800" dirty="0"/>
              <a:t>(warren</a:t>
            </a:r>
            <a:r>
              <a:rPr lang="zh-CN" altLang="en-US" sz="2800" dirty="0"/>
              <a:t> </a:t>
            </a:r>
            <a:r>
              <a:rPr lang="en-US" altLang="zh-CN" sz="2800" dirty="0"/>
              <a:t>&amp;</a:t>
            </a:r>
            <a:r>
              <a:rPr lang="zh-CN" altLang="en-US" sz="2800" dirty="0"/>
              <a:t> </a:t>
            </a:r>
            <a:r>
              <a:rPr lang="en-US" altLang="zh-CN" sz="2800" dirty="0" err="1"/>
              <a:t>Whang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1987,</a:t>
            </a:r>
            <a:r>
              <a:rPr lang="zh-CN" altLang="en-US" sz="2800" dirty="0"/>
              <a:t> </a:t>
            </a:r>
            <a:r>
              <a:rPr lang="en-US" altLang="zh-CN" sz="2800" dirty="0" err="1"/>
              <a:t>Exp</a:t>
            </a:r>
            <a:r>
              <a:rPr lang="zh-CN" altLang="en-US" sz="2800" dirty="0"/>
              <a:t> </a:t>
            </a:r>
            <a:r>
              <a:rPr lang="en-US" altLang="zh-CN" sz="2800" dirty="0"/>
              <a:t>1)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7522" y="5237923"/>
            <a:ext cx="8463160" cy="1477328"/>
          </a:xfrm>
          <a:prstGeom prst="rect">
            <a:avLst/>
          </a:prstGeom>
          <a:noFill/>
          <a:ln w="57150" cmpd="sng">
            <a:solidFill>
              <a:srgbClr val="C669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A/S;</a:t>
            </a:r>
            <a:r>
              <a:rPr lang="zh-CN" altLang="en-US" dirty="0"/>
              <a:t> </a:t>
            </a:r>
            <a:r>
              <a:rPr lang="el-GR" dirty="0"/>
              <a:t>π</a:t>
            </a:r>
            <a:r>
              <a:rPr lang="en-US" baseline="-25000" dirty="0"/>
              <a:t>critical</a:t>
            </a:r>
            <a:r>
              <a:rPr lang="en-US" altLang="zh-CN" dirty="0"/>
              <a:t>=1.3</a:t>
            </a:r>
          </a:p>
          <a:p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/>
              <a:t>is determined by aperture-shoulder relation;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individuals’</a:t>
            </a:r>
            <a:r>
              <a:rPr lang="zh-CN" altLang="en-US" dirty="0"/>
              <a:t> </a:t>
            </a:r>
            <a:r>
              <a:rPr lang="en-US" altLang="zh-CN" dirty="0"/>
              <a:t>shoulder</a:t>
            </a:r>
            <a:r>
              <a:rPr lang="zh-CN" altLang="en-US" dirty="0"/>
              <a:t> </a:t>
            </a:r>
            <a:r>
              <a:rPr lang="en-US" altLang="zh-CN" dirty="0"/>
              <a:t>width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walking</a:t>
            </a:r>
            <a:r>
              <a:rPr lang="zh-CN" altLang="en-US" dirty="0"/>
              <a:t> </a:t>
            </a:r>
            <a:r>
              <a:rPr lang="en-US" altLang="zh-CN" dirty="0"/>
              <a:t>speed</a:t>
            </a:r>
            <a:r>
              <a:rPr lang="zh-CN" altLang="en-US" dirty="0"/>
              <a:t>.</a:t>
            </a:r>
            <a:endParaRPr lang="en-US" altLang="zh-CN" dirty="0"/>
          </a:p>
          <a:p>
            <a:r>
              <a:rPr lang="en-US" altLang="zh-CN" dirty="0"/>
              <a:t>Hence,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guides</a:t>
            </a:r>
            <a:r>
              <a:rPr lang="zh-CN" altLang="en-US" dirty="0"/>
              <a:t> </a:t>
            </a:r>
            <a:r>
              <a:rPr lang="en-US" altLang="zh-CN" dirty="0" err="1"/>
              <a:t>passibility</a:t>
            </a:r>
            <a:r>
              <a:rPr lang="zh-CN" altLang="en-US" dirty="0"/>
              <a:t> </a:t>
            </a:r>
            <a:r>
              <a:rPr lang="en-US" altLang="zh-CN" dirty="0"/>
              <a:t>(A/S</a:t>
            </a:r>
            <a:r>
              <a:rPr lang="zh-CN" altLang="en-US" dirty="0"/>
              <a:t> </a:t>
            </a:r>
            <a:r>
              <a:rPr lang="en-US" altLang="zh-CN" dirty="0"/>
              <a:t>ratio)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invariant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individuals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walking</a:t>
            </a:r>
            <a:r>
              <a:rPr lang="zh-CN" altLang="en-US" dirty="0"/>
              <a:t> </a:t>
            </a:r>
            <a:r>
              <a:rPr lang="en-US" altLang="zh-CN" dirty="0"/>
              <a:t>conditions.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88" y="2038256"/>
            <a:ext cx="5393251" cy="31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77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Perceiving</a:t>
            </a:r>
            <a:r>
              <a:rPr lang="zh-CN" altLang="en-US" sz="2800" dirty="0"/>
              <a:t> </a:t>
            </a:r>
            <a:r>
              <a:rPr lang="el-GR" sz="2800" dirty="0"/>
              <a:t>π</a:t>
            </a:r>
            <a:r>
              <a:rPr lang="en-US" sz="2800" baseline="-25000" dirty="0"/>
              <a:t>critical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passing</a:t>
            </a:r>
            <a:r>
              <a:rPr lang="zh-CN" altLang="en-US" sz="2800" dirty="0"/>
              <a:t> </a:t>
            </a:r>
            <a:r>
              <a:rPr lang="en-US" altLang="zh-CN" sz="2800" dirty="0"/>
              <a:t>through</a:t>
            </a:r>
            <a:r>
              <a:rPr lang="zh-CN" altLang="en-US" sz="2800" dirty="0"/>
              <a:t> </a:t>
            </a:r>
            <a:r>
              <a:rPr lang="en-US" altLang="zh-CN" sz="2800" dirty="0"/>
              <a:t>apertures</a:t>
            </a:r>
            <a:r>
              <a:rPr lang="zh-CN" altLang="en-US" sz="2800" dirty="0"/>
              <a:t> </a:t>
            </a:r>
            <a:r>
              <a:rPr lang="en-US" altLang="zh-CN" sz="2800" dirty="0"/>
              <a:t>(warren</a:t>
            </a:r>
            <a:r>
              <a:rPr lang="zh-CN" altLang="en-US" sz="2800" dirty="0"/>
              <a:t> </a:t>
            </a:r>
            <a:r>
              <a:rPr lang="en-US" altLang="zh-CN" sz="2800" dirty="0"/>
              <a:t>&amp;</a:t>
            </a:r>
            <a:r>
              <a:rPr lang="zh-CN" altLang="en-US" sz="2800" dirty="0"/>
              <a:t> </a:t>
            </a:r>
            <a:r>
              <a:rPr lang="en-US" altLang="zh-CN" sz="2800" dirty="0" err="1"/>
              <a:t>Whang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1987,</a:t>
            </a:r>
            <a:r>
              <a:rPr lang="zh-CN" altLang="en-US" sz="2800" dirty="0"/>
              <a:t> </a:t>
            </a:r>
            <a:r>
              <a:rPr lang="en-US" altLang="zh-CN" sz="2800" dirty="0" err="1"/>
              <a:t>Exp</a:t>
            </a:r>
            <a:r>
              <a:rPr lang="zh-CN" altLang="en-US" sz="2800" dirty="0"/>
              <a:t> </a:t>
            </a:r>
            <a:r>
              <a:rPr lang="en-US" altLang="zh-CN" sz="2800" dirty="0"/>
              <a:t>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1801487"/>
          </a:xfrm>
        </p:spPr>
        <p:txBody>
          <a:bodyPr>
            <a:normAutofit/>
          </a:bodyPr>
          <a:lstStyle/>
          <a:p>
            <a:r>
              <a:rPr lang="en-US" dirty="0" err="1"/>
              <a:t>Exp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 err="1"/>
              <a:t>passibility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performing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9331"/>
          <a:stretch/>
        </p:blipFill>
        <p:spPr>
          <a:xfrm>
            <a:off x="501171" y="3406869"/>
            <a:ext cx="8412642" cy="3138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926" y="2950361"/>
            <a:ext cx="309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Looking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while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standing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still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8491" y="2950361"/>
            <a:ext cx="260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Looking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while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walking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7327" y="2845162"/>
            <a:ext cx="24425" cy="401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46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Perceiving</a:t>
            </a:r>
            <a:r>
              <a:rPr lang="zh-CN" altLang="en-US" sz="2800" dirty="0"/>
              <a:t> </a:t>
            </a:r>
            <a:r>
              <a:rPr lang="el-GR" sz="2800" dirty="0"/>
              <a:t>π</a:t>
            </a:r>
            <a:r>
              <a:rPr lang="en-US" sz="2800" baseline="-25000" dirty="0"/>
              <a:t>critical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passing</a:t>
            </a:r>
            <a:r>
              <a:rPr lang="zh-CN" altLang="en-US" sz="2800" dirty="0"/>
              <a:t> </a:t>
            </a:r>
            <a:r>
              <a:rPr lang="en-US" altLang="zh-CN" sz="2800" dirty="0"/>
              <a:t>through</a:t>
            </a:r>
            <a:r>
              <a:rPr lang="zh-CN" altLang="en-US" sz="2800" dirty="0"/>
              <a:t> </a:t>
            </a:r>
            <a:r>
              <a:rPr lang="en-US" altLang="zh-CN" sz="2800" dirty="0"/>
              <a:t>apertures</a:t>
            </a:r>
            <a:r>
              <a:rPr lang="zh-CN" altLang="en-US" sz="2800" dirty="0"/>
              <a:t> </a:t>
            </a:r>
            <a:r>
              <a:rPr lang="en-US" altLang="zh-CN" sz="2800" dirty="0"/>
              <a:t>(warren</a:t>
            </a:r>
            <a:r>
              <a:rPr lang="zh-CN" altLang="en-US" sz="2800" dirty="0"/>
              <a:t> </a:t>
            </a:r>
            <a:r>
              <a:rPr lang="en-US" altLang="zh-CN" sz="2800" dirty="0"/>
              <a:t>&amp;</a:t>
            </a:r>
            <a:r>
              <a:rPr lang="zh-CN" altLang="en-US" sz="2800" dirty="0"/>
              <a:t> </a:t>
            </a:r>
            <a:r>
              <a:rPr lang="en-US" altLang="zh-CN" sz="2800" dirty="0" err="1"/>
              <a:t>Whang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1987,</a:t>
            </a:r>
            <a:r>
              <a:rPr lang="zh-CN" altLang="en-US" sz="2800" dirty="0"/>
              <a:t> </a:t>
            </a:r>
            <a:r>
              <a:rPr lang="en-US" altLang="zh-CN" sz="2800" dirty="0" err="1"/>
              <a:t>Exp</a:t>
            </a:r>
            <a:r>
              <a:rPr lang="zh-CN" altLang="en-US" sz="2800" dirty="0"/>
              <a:t> </a:t>
            </a:r>
            <a:r>
              <a:rPr lang="en-US" altLang="zh-CN" sz="2800" dirty="0"/>
              <a:t>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1801487"/>
          </a:xfrm>
        </p:spPr>
        <p:txBody>
          <a:bodyPr>
            <a:normAutofit/>
          </a:bodyPr>
          <a:lstStyle/>
          <a:p>
            <a:r>
              <a:rPr lang="en-US" dirty="0" err="1"/>
              <a:t>Exp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 err="1"/>
              <a:t>passibility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performing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163"/>
          <a:stretch/>
        </p:blipFill>
        <p:spPr>
          <a:xfrm>
            <a:off x="1688404" y="2875074"/>
            <a:ext cx="5202001" cy="2261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824" y="5395691"/>
            <a:ext cx="6836857" cy="923330"/>
          </a:xfrm>
          <a:prstGeom prst="rect">
            <a:avLst/>
          </a:prstGeom>
          <a:noFill/>
          <a:ln w="57150" cmpd="sng">
            <a:solidFill>
              <a:srgbClr val="C669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A/S;</a:t>
            </a:r>
            <a:r>
              <a:rPr lang="zh-CN" altLang="en-US" dirty="0"/>
              <a:t> </a:t>
            </a:r>
            <a:r>
              <a:rPr lang="en-US" altLang="zh-CN" dirty="0"/>
              <a:t>perceived</a:t>
            </a:r>
            <a:r>
              <a:rPr lang="zh-CN" altLang="en-US" dirty="0"/>
              <a:t> </a:t>
            </a:r>
            <a:r>
              <a:rPr lang="el-GR" dirty="0"/>
              <a:t>π</a:t>
            </a:r>
            <a:r>
              <a:rPr lang="en-US" baseline="-25000" dirty="0"/>
              <a:t>critical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1.16</a:t>
            </a:r>
          </a:p>
          <a:p>
            <a:pPr algn="ctr"/>
            <a:r>
              <a:rPr lang="en-US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perceives</a:t>
            </a:r>
            <a:r>
              <a:rPr lang="zh-CN" altLang="en-US" dirty="0"/>
              <a:t> </a:t>
            </a:r>
            <a:r>
              <a:rPr lang="en-US" altLang="zh-CN" dirty="0" err="1"/>
              <a:t>passability</a:t>
            </a:r>
            <a:r>
              <a:rPr lang="zh-CN" altLang="en-US" dirty="0"/>
              <a:t>,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A/S,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(s)he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walking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standing.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05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passability</a:t>
            </a:r>
            <a:r>
              <a:rPr lang="zh-CN" altLang="en-US" sz="2400" dirty="0"/>
              <a:t> </a:t>
            </a:r>
            <a:r>
              <a:rPr lang="en-US" altLang="zh-CN" sz="2400" dirty="0"/>
              <a:t>specified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optical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information?</a:t>
            </a:r>
            <a:r>
              <a:rPr lang="zh-CN" altLang="en-US" sz="2400" dirty="0"/>
              <a:t> </a:t>
            </a:r>
            <a:r>
              <a:rPr lang="en-US" sz="2400" dirty="0"/>
              <a:t>(Warren &amp; </a:t>
            </a:r>
            <a:r>
              <a:rPr lang="en-US" sz="2400" dirty="0" err="1"/>
              <a:t>Whang</a:t>
            </a:r>
            <a:r>
              <a:rPr lang="en-US" sz="2400" dirty="0"/>
              <a:t>, 1987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Exp</a:t>
            </a:r>
            <a:r>
              <a:rPr lang="zh-CN" altLang="en-US" sz="2400" dirty="0"/>
              <a:t> </a:t>
            </a:r>
            <a:r>
              <a:rPr lang="en-US" altLang="zh-CN" sz="2400" dirty="0"/>
              <a:t>3</a:t>
            </a:r>
            <a:r>
              <a:rPr lang="en-US" sz="2400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687" y="2052556"/>
            <a:ext cx="7610476" cy="3670767"/>
          </a:xfrm>
        </p:spPr>
        <p:txBody>
          <a:bodyPr/>
          <a:lstStyle/>
          <a:p>
            <a:r>
              <a:rPr lang="en-US" dirty="0"/>
              <a:t>OK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A/S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guide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passing</a:t>
            </a:r>
          </a:p>
          <a:p>
            <a:r>
              <a:rPr lang="en-US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shoulder</a:t>
            </a:r>
            <a:r>
              <a:rPr lang="zh-CN" altLang="en-US" dirty="0"/>
              <a:t> </a:t>
            </a:r>
            <a:r>
              <a:rPr lang="en-US" altLang="zh-CN" dirty="0"/>
              <a:t>width?</a:t>
            </a:r>
          </a:p>
          <a:p>
            <a:r>
              <a:rPr lang="en-US" dirty="0"/>
              <a:t>Solution</a:t>
            </a:r>
            <a:r>
              <a:rPr lang="en-US" altLang="zh-CN" dirty="0"/>
              <a:t>…</a:t>
            </a:r>
            <a:r>
              <a:rPr lang="zh-CN" altLang="en-US" dirty="0"/>
              <a:t> </a:t>
            </a:r>
            <a:endParaRPr lang="en-US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513666"/>
              </p:ext>
            </p:extLst>
          </p:nvPr>
        </p:nvGraphicFramePr>
        <p:xfrm>
          <a:off x="3695805" y="3414303"/>
          <a:ext cx="4201665" cy="26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2336800" imgH="1473200" progId="Equation.3">
                  <p:embed/>
                </p:oleObj>
              </mc:Choice>
              <mc:Fallback>
                <p:oleObj name="Equation" r:id="rId4" imgW="23368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5805" y="3414303"/>
                        <a:ext cx="4201665" cy="264712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4591" y="6300873"/>
            <a:ext cx="338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So,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how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is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A/EH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perceptible?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Optic flow, ground theory, motion parallax, optical gradient </a:t>
            </a:r>
            <a:r>
              <a:rPr lang="en-US" dirty="0" err="1"/>
              <a:t>etc</a:t>
            </a:r>
            <a:r>
              <a:rPr lang="en-US" dirty="0"/>
              <a:t> are all dealing with the question of: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	“How are we perceiving?”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/>
              <a:t>But, </a:t>
            </a:r>
            <a:r>
              <a:rPr lang="en-US" sz="2800" b="1" dirty="0">
                <a:solidFill>
                  <a:schemeClr val="accent6"/>
                </a:solidFill>
              </a:rPr>
              <a:t>what we are we perceiving? </a:t>
            </a:r>
            <a:r>
              <a:rPr lang="en-US" dirty="0"/>
              <a:t>What are the objects of perception?</a:t>
            </a:r>
          </a:p>
        </p:txBody>
      </p:sp>
    </p:spTree>
    <p:extLst>
      <p:ext uri="{BB962C8B-B14F-4D97-AF65-F5344CB8AC3E}">
        <p14:creationId xmlns:p14="http://schemas.microsoft.com/office/powerpoint/2010/main" val="1274639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zoid 39"/>
          <p:cNvSpPr/>
          <p:nvPr/>
        </p:nvSpPr>
        <p:spPr>
          <a:xfrm rot="16200000">
            <a:off x="137811" y="4150969"/>
            <a:ext cx="2652197" cy="1539791"/>
          </a:xfrm>
          <a:prstGeom prst="trapezoid">
            <a:avLst>
              <a:gd name="adj" fmla="val 783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passability</a:t>
            </a:r>
            <a:r>
              <a:rPr lang="zh-CN" altLang="en-US" sz="2400" dirty="0"/>
              <a:t> </a:t>
            </a:r>
            <a:r>
              <a:rPr lang="en-US" altLang="zh-CN" sz="2400" dirty="0"/>
              <a:t>specified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optical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information?</a:t>
            </a:r>
            <a:r>
              <a:rPr lang="zh-CN" altLang="en-US" sz="2400" dirty="0"/>
              <a:t> </a:t>
            </a:r>
            <a:r>
              <a:rPr lang="en-US" sz="2400" dirty="0"/>
              <a:t>(Warren &amp; </a:t>
            </a:r>
            <a:r>
              <a:rPr lang="en-US" sz="2400" dirty="0" err="1"/>
              <a:t>Whang</a:t>
            </a:r>
            <a:r>
              <a:rPr lang="en-US" sz="2400" dirty="0"/>
              <a:t>, 1987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Exp</a:t>
            </a:r>
            <a:r>
              <a:rPr lang="zh-CN" altLang="en-US" sz="2400" dirty="0"/>
              <a:t> </a:t>
            </a:r>
            <a:r>
              <a:rPr lang="en-US" altLang="zh-CN" sz="2400" dirty="0"/>
              <a:t>3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936" y="2112337"/>
            <a:ext cx="7610476" cy="1801487"/>
          </a:xfrm>
        </p:spPr>
        <p:txBody>
          <a:bodyPr>
            <a:normAutofit/>
          </a:bodyPr>
          <a:lstStyle/>
          <a:p>
            <a:r>
              <a:rPr lang="en-US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A/S?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information?</a:t>
            </a:r>
          </a:p>
          <a:p>
            <a:pPr lvl="1"/>
            <a:r>
              <a:rPr lang="en-US" dirty="0"/>
              <a:t>Integrating ground theory with affordance perception </a:t>
            </a:r>
            <a:endParaRPr lang="en-US" altLang="zh-CN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2052" y="3869279"/>
            <a:ext cx="612372" cy="2377686"/>
            <a:chOff x="502052" y="3027489"/>
            <a:chExt cx="612372" cy="2377686"/>
          </a:xfrm>
        </p:grpSpPr>
        <p:sp>
          <p:nvSpPr>
            <p:cNvPr id="5" name="Oval 4"/>
            <p:cNvSpPr/>
            <p:nvPr/>
          </p:nvSpPr>
          <p:spPr>
            <a:xfrm>
              <a:off x="502052" y="3027489"/>
              <a:ext cx="612372" cy="575961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8312" y="3603450"/>
              <a:ext cx="339624" cy="1801725"/>
            </a:xfrm>
            <a:custGeom>
              <a:avLst/>
              <a:gdLst>
                <a:gd name="connsiteX0" fmla="*/ 73832 w 339624"/>
                <a:gd name="connsiteY0" fmla="*/ 0 h 1801725"/>
                <a:gd name="connsiteX1" fmla="*/ 0 w 339624"/>
                <a:gd name="connsiteY1" fmla="*/ 782716 h 1801725"/>
                <a:gd name="connsiteX2" fmla="*/ 265793 w 339624"/>
                <a:gd name="connsiteY2" fmla="*/ 1210995 h 1801725"/>
                <a:gd name="connsiteX3" fmla="*/ 44299 w 339624"/>
                <a:gd name="connsiteY3" fmla="*/ 1786956 h 1801725"/>
                <a:gd name="connsiteX4" fmla="*/ 339624 w 339624"/>
                <a:gd name="connsiteY4" fmla="*/ 1801725 h 18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24" h="1801725">
                  <a:moveTo>
                    <a:pt x="73832" y="0"/>
                  </a:moveTo>
                  <a:lnTo>
                    <a:pt x="0" y="782716"/>
                  </a:lnTo>
                  <a:lnTo>
                    <a:pt x="265793" y="1210995"/>
                  </a:lnTo>
                  <a:lnTo>
                    <a:pt x="44299" y="1786956"/>
                  </a:lnTo>
                  <a:lnTo>
                    <a:pt x="339624" y="1801725"/>
                  </a:ln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16819" y="3839742"/>
              <a:ext cx="369156" cy="413510"/>
            </a:xfrm>
            <a:custGeom>
              <a:avLst/>
              <a:gdLst>
                <a:gd name="connsiteX0" fmla="*/ 221493 w 369156"/>
                <a:gd name="connsiteY0" fmla="*/ 0 h 413510"/>
                <a:gd name="connsiteX1" fmla="*/ 0 w 369156"/>
                <a:gd name="connsiteY1" fmla="*/ 295364 h 413510"/>
                <a:gd name="connsiteX2" fmla="*/ 369156 w 369156"/>
                <a:gd name="connsiteY2" fmla="*/ 413510 h 413510"/>
                <a:gd name="connsiteX3" fmla="*/ 369156 w 369156"/>
                <a:gd name="connsiteY3" fmla="*/ 413510 h 41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156" h="413510">
                  <a:moveTo>
                    <a:pt x="221493" y="0"/>
                  </a:moveTo>
                  <a:lnTo>
                    <a:pt x="0" y="295364"/>
                  </a:lnTo>
                  <a:lnTo>
                    <a:pt x="369156" y="413510"/>
                  </a:lnTo>
                  <a:lnTo>
                    <a:pt x="369156" y="413510"/>
                  </a:lnTo>
                </a:path>
              </a:pathLst>
            </a:cu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2429" y="6246965"/>
            <a:ext cx="8751384" cy="118146"/>
          </a:xfrm>
          <a:prstGeom prst="rect">
            <a:avLst/>
          </a:prstGeom>
          <a:pattFill prst="ltDnDiag">
            <a:fgClr>
              <a:schemeClr val="tx1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b="15227"/>
          <a:stretch/>
        </p:blipFill>
        <p:spPr>
          <a:xfrm>
            <a:off x="6010321" y="3460685"/>
            <a:ext cx="2020733" cy="278628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114424" y="3322855"/>
            <a:ext cx="7095611" cy="834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</p:cNvCxnSpPr>
          <p:nvPr/>
        </p:nvCxnSpPr>
        <p:spPr>
          <a:xfrm>
            <a:off x="1114424" y="4157260"/>
            <a:ext cx="6593558" cy="2468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98119" y="4024346"/>
            <a:ext cx="535686" cy="369332"/>
            <a:chOff x="1698119" y="4024346"/>
            <a:chExt cx="535686" cy="369332"/>
          </a:xfrm>
        </p:grpSpPr>
        <p:sp>
          <p:nvSpPr>
            <p:cNvPr id="26" name="Freeform 25"/>
            <p:cNvSpPr/>
            <p:nvPr/>
          </p:nvSpPr>
          <p:spPr>
            <a:xfrm>
              <a:off x="1698119" y="4046497"/>
              <a:ext cx="92559" cy="310133"/>
            </a:xfrm>
            <a:custGeom>
              <a:avLst/>
              <a:gdLst>
                <a:gd name="connsiteX0" fmla="*/ 0 w 92559"/>
                <a:gd name="connsiteY0" fmla="*/ 0 h 310133"/>
                <a:gd name="connsiteX1" fmla="*/ 73831 w 92559"/>
                <a:gd name="connsiteY1" fmla="*/ 132914 h 310133"/>
                <a:gd name="connsiteX2" fmla="*/ 88597 w 92559"/>
                <a:gd name="connsiteY2" fmla="*/ 251060 h 310133"/>
                <a:gd name="connsiteX3" fmla="*/ 14766 w 92559"/>
                <a:gd name="connsiteY3" fmla="*/ 310133 h 3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59" h="310133">
                  <a:moveTo>
                    <a:pt x="0" y="0"/>
                  </a:moveTo>
                  <a:cubicBezTo>
                    <a:pt x="29532" y="45535"/>
                    <a:pt x="59065" y="91071"/>
                    <a:pt x="73831" y="132914"/>
                  </a:cubicBezTo>
                  <a:cubicBezTo>
                    <a:pt x="88597" y="174757"/>
                    <a:pt x="98441" y="221524"/>
                    <a:pt x="88597" y="251060"/>
                  </a:cubicBezTo>
                  <a:cubicBezTo>
                    <a:pt x="78753" y="280596"/>
                    <a:pt x="14766" y="310133"/>
                    <a:pt x="14766" y="3101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33022" y="4024346"/>
              <a:ext cx="500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θ</a:t>
              </a:r>
              <a:r>
                <a:rPr lang="en-US" altLang="zh-CN" b="1" baseline="-25000" dirty="0">
                  <a:solidFill>
                    <a:schemeClr val="accent1"/>
                  </a:solidFill>
                </a:rPr>
                <a:t>1</a:t>
              </a:r>
              <a:endParaRPr lang="en-US" b="1" baseline="-25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60267" y="4046497"/>
            <a:ext cx="585002" cy="398743"/>
            <a:chOff x="1698119" y="3965335"/>
            <a:chExt cx="585002" cy="398743"/>
          </a:xfrm>
        </p:grpSpPr>
        <p:sp>
          <p:nvSpPr>
            <p:cNvPr id="38" name="Freeform 37"/>
            <p:cNvSpPr/>
            <p:nvPr/>
          </p:nvSpPr>
          <p:spPr>
            <a:xfrm>
              <a:off x="1698119" y="3965335"/>
              <a:ext cx="45719" cy="398743"/>
            </a:xfrm>
            <a:custGeom>
              <a:avLst/>
              <a:gdLst>
                <a:gd name="connsiteX0" fmla="*/ 0 w 92559"/>
                <a:gd name="connsiteY0" fmla="*/ 0 h 310133"/>
                <a:gd name="connsiteX1" fmla="*/ 73831 w 92559"/>
                <a:gd name="connsiteY1" fmla="*/ 132914 h 310133"/>
                <a:gd name="connsiteX2" fmla="*/ 88597 w 92559"/>
                <a:gd name="connsiteY2" fmla="*/ 251060 h 310133"/>
                <a:gd name="connsiteX3" fmla="*/ 14766 w 92559"/>
                <a:gd name="connsiteY3" fmla="*/ 310133 h 3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59" h="310133">
                  <a:moveTo>
                    <a:pt x="0" y="0"/>
                  </a:moveTo>
                  <a:cubicBezTo>
                    <a:pt x="29532" y="45535"/>
                    <a:pt x="59065" y="91071"/>
                    <a:pt x="73831" y="132914"/>
                  </a:cubicBezTo>
                  <a:cubicBezTo>
                    <a:pt x="88597" y="174757"/>
                    <a:pt x="98441" y="221524"/>
                    <a:pt x="88597" y="251060"/>
                  </a:cubicBezTo>
                  <a:cubicBezTo>
                    <a:pt x="78753" y="280596"/>
                    <a:pt x="14766" y="310133"/>
                    <a:pt x="14766" y="310133"/>
                  </a:cubicBezTo>
                </a:path>
              </a:pathLst>
            </a:custGeom>
            <a:ln>
              <a:solidFill>
                <a:srgbClr val="6F77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90678" y="399474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>
                  <a:solidFill>
                    <a:schemeClr val="accent6"/>
                  </a:solidFill>
                </a:rPr>
                <a:t>θ</a:t>
              </a:r>
              <a:r>
                <a:rPr lang="zh-CN" altLang="zh-CN" b="1" baseline="-25000" dirty="0">
                  <a:solidFill>
                    <a:schemeClr val="accent6"/>
                  </a:solidFill>
                </a:rPr>
                <a:t>2</a:t>
              </a:r>
              <a:endParaRPr lang="en-US" b="1" baseline="-25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94014" y="40317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284664" y="4024346"/>
            <a:ext cx="448358" cy="42089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233805" y="5660953"/>
            <a:ext cx="5797249" cy="586010"/>
          </a:xfrm>
          <a:prstGeom prst="rect">
            <a:avLst/>
          </a:prstGeom>
          <a:pattFill prst="ltDnDiag">
            <a:fgClr>
              <a:schemeClr val="tx1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5" idx="6"/>
          </p:cNvCxnSpPr>
          <p:nvPr/>
        </p:nvCxnSpPr>
        <p:spPr>
          <a:xfrm flipV="1">
            <a:off x="1114424" y="3322855"/>
            <a:ext cx="7095611" cy="83440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14424" y="4157260"/>
            <a:ext cx="7243273" cy="1882949"/>
          </a:xfrm>
          <a:prstGeom prst="line">
            <a:avLst/>
          </a:prstGeom>
          <a:ln>
            <a:solidFill>
              <a:srgbClr val="6F77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98119" y="200526"/>
            <a:ext cx="721569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 the optics, </a:t>
            </a:r>
            <a:r>
              <a:rPr lang="en-US" altLang="zh-CN" dirty="0" err="1">
                <a:solidFill>
                  <a:srgbClr val="000000"/>
                </a:solidFill>
              </a:rPr>
              <a:t>θ</a:t>
            </a:r>
            <a:r>
              <a:rPr lang="en-US" altLang="zh-CN" dirty="0">
                <a:solidFill>
                  <a:srgbClr val="000000"/>
                </a:solidFill>
              </a:rPr>
              <a:t> specifies height of the tree. When raising the floor surreptitiously,θ</a:t>
            </a:r>
            <a:r>
              <a:rPr lang="en-US" altLang="zh-CN" baseline="-25000" dirty="0">
                <a:solidFill>
                  <a:srgbClr val="000000"/>
                </a:solidFill>
              </a:rPr>
              <a:t>2</a:t>
            </a:r>
            <a:r>
              <a:rPr lang="en-US" altLang="zh-CN" dirty="0">
                <a:solidFill>
                  <a:srgbClr val="000000"/>
                </a:solidFill>
              </a:rPr>
              <a:t>&lt;θ</a:t>
            </a:r>
            <a:r>
              <a:rPr lang="en-US" altLang="zh-CN" baseline="-25000" dirty="0">
                <a:solidFill>
                  <a:srgbClr val="000000"/>
                </a:solidFill>
              </a:rPr>
              <a:t>1</a:t>
            </a:r>
            <a:r>
              <a:rPr lang="en-US" altLang="zh-CN" dirty="0">
                <a:solidFill>
                  <a:srgbClr val="000000"/>
                </a:solidFill>
              </a:rPr>
              <a:t>, or decreased eye height leads to perceiving a shorter tree.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 animBg="1"/>
      <p:bldP spid="42" grpId="0" animBg="1"/>
      <p:bldP spid="43" grpId="0" animBg="1"/>
      <p:bldP spid="43" grpId="1" animBg="1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passability</a:t>
            </a:r>
            <a:r>
              <a:rPr lang="zh-CN" altLang="en-US" sz="2400" dirty="0"/>
              <a:t> </a:t>
            </a:r>
            <a:r>
              <a:rPr lang="en-US" altLang="zh-CN" sz="2400" dirty="0"/>
              <a:t>specified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optical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information?</a:t>
            </a:r>
            <a:r>
              <a:rPr lang="zh-CN" altLang="en-US" sz="2400" dirty="0"/>
              <a:t> </a:t>
            </a:r>
            <a:r>
              <a:rPr lang="en-US" sz="2400" dirty="0"/>
              <a:t>(Warren &amp; </a:t>
            </a:r>
            <a:r>
              <a:rPr lang="en-US" sz="2400" dirty="0" err="1"/>
              <a:t>Whang</a:t>
            </a:r>
            <a:r>
              <a:rPr lang="en-US" sz="2400" dirty="0"/>
              <a:t>, 1987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Exp</a:t>
            </a:r>
            <a:r>
              <a:rPr lang="zh-CN" altLang="en-US" sz="2400" dirty="0"/>
              <a:t> </a:t>
            </a:r>
            <a:r>
              <a:rPr lang="en-US" altLang="zh-CN" sz="2400" dirty="0"/>
              <a:t>3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82560"/>
            <a:ext cx="7610476" cy="874974"/>
          </a:xfrm>
        </p:spPr>
        <p:txBody>
          <a:bodyPr/>
          <a:lstStyle/>
          <a:p>
            <a:r>
              <a:rPr lang="en-US" dirty="0"/>
              <a:t>How is width of aperture (hence, </a:t>
            </a:r>
            <a:r>
              <a:rPr lang="en-US" dirty="0" err="1"/>
              <a:t>passibility</a:t>
            </a:r>
            <a:r>
              <a:rPr lang="en-US" dirty="0"/>
              <a:t>) affected by eye height(or ground level)?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1966" y="3470543"/>
            <a:ext cx="612372" cy="2377686"/>
            <a:chOff x="502052" y="3027489"/>
            <a:chExt cx="612372" cy="2377686"/>
          </a:xfrm>
        </p:grpSpPr>
        <p:sp>
          <p:nvSpPr>
            <p:cNvPr id="5" name="Oval 4"/>
            <p:cNvSpPr/>
            <p:nvPr/>
          </p:nvSpPr>
          <p:spPr>
            <a:xfrm>
              <a:off x="502052" y="3027489"/>
              <a:ext cx="612372" cy="575961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38312" y="3603450"/>
              <a:ext cx="339624" cy="1801725"/>
            </a:xfrm>
            <a:custGeom>
              <a:avLst/>
              <a:gdLst>
                <a:gd name="connsiteX0" fmla="*/ 73832 w 339624"/>
                <a:gd name="connsiteY0" fmla="*/ 0 h 1801725"/>
                <a:gd name="connsiteX1" fmla="*/ 0 w 339624"/>
                <a:gd name="connsiteY1" fmla="*/ 782716 h 1801725"/>
                <a:gd name="connsiteX2" fmla="*/ 265793 w 339624"/>
                <a:gd name="connsiteY2" fmla="*/ 1210995 h 1801725"/>
                <a:gd name="connsiteX3" fmla="*/ 44299 w 339624"/>
                <a:gd name="connsiteY3" fmla="*/ 1786956 h 1801725"/>
                <a:gd name="connsiteX4" fmla="*/ 339624 w 339624"/>
                <a:gd name="connsiteY4" fmla="*/ 1801725 h 18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24" h="1801725">
                  <a:moveTo>
                    <a:pt x="73832" y="0"/>
                  </a:moveTo>
                  <a:lnTo>
                    <a:pt x="0" y="782716"/>
                  </a:lnTo>
                  <a:lnTo>
                    <a:pt x="265793" y="1210995"/>
                  </a:lnTo>
                  <a:lnTo>
                    <a:pt x="44299" y="1786956"/>
                  </a:lnTo>
                  <a:lnTo>
                    <a:pt x="339624" y="1801725"/>
                  </a:ln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16819" y="3839742"/>
              <a:ext cx="369156" cy="413510"/>
            </a:xfrm>
            <a:custGeom>
              <a:avLst/>
              <a:gdLst>
                <a:gd name="connsiteX0" fmla="*/ 221493 w 369156"/>
                <a:gd name="connsiteY0" fmla="*/ 0 h 413510"/>
                <a:gd name="connsiteX1" fmla="*/ 0 w 369156"/>
                <a:gd name="connsiteY1" fmla="*/ 295364 h 413510"/>
                <a:gd name="connsiteX2" fmla="*/ 369156 w 369156"/>
                <a:gd name="connsiteY2" fmla="*/ 413510 h 413510"/>
                <a:gd name="connsiteX3" fmla="*/ 369156 w 369156"/>
                <a:gd name="connsiteY3" fmla="*/ 413510 h 41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156" h="413510">
                  <a:moveTo>
                    <a:pt x="221493" y="0"/>
                  </a:moveTo>
                  <a:lnTo>
                    <a:pt x="0" y="295364"/>
                  </a:lnTo>
                  <a:lnTo>
                    <a:pt x="369156" y="413510"/>
                  </a:lnTo>
                  <a:lnTo>
                    <a:pt x="369156" y="413510"/>
                  </a:lnTo>
                </a:path>
              </a:pathLst>
            </a:cu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2429" y="5848229"/>
            <a:ext cx="8751384" cy="118146"/>
          </a:xfrm>
          <a:prstGeom prst="rect">
            <a:avLst/>
          </a:prstGeom>
          <a:pattFill prst="ltDnDiag">
            <a:fgClr>
              <a:schemeClr val="tx1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6738" y="3751139"/>
            <a:ext cx="4285286" cy="2097090"/>
          </a:xfrm>
          <a:prstGeom prst="line">
            <a:avLst/>
          </a:prstGeom>
          <a:ln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42024" y="3751139"/>
            <a:ext cx="0" cy="2097090"/>
          </a:xfrm>
          <a:prstGeom prst="line">
            <a:avLst/>
          </a:prstGeom>
          <a:ln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4338" y="3470543"/>
            <a:ext cx="3950400" cy="28059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804338" y="3751139"/>
            <a:ext cx="4954505" cy="23629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56738" y="3751139"/>
            <a:ext cx="4285286" cy="0"/>
          </a:xfrm>
          <a:prstGeom prst="line">
            <a:avLst/>
          </a:prstGeom>
          <a:ln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68195" y="4282796"/>
            <a:ext cx="33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39059" y="3588691"/>
            <a:ext cx="241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84669" y="31899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α</a:t>
            </a:r>
          </a:p>
        </p:txBody>
      </p:sp>
      <p:cxnSp>
        <p:nvCxnSpPr>
          <p:cNvPr id="46" name="Straight Connector 45"/>
          <p:cNvCxnSpPr>
            <a:stCxn id="44" idx="2"/>
          </p:cNvCxnSpPr>
          <p:nvPr/>
        </p:nvCxnSpPr>
        <p:spPr>
          <a:xfrm flipH="1">
            <a:off x="1491396" y="3559278"/>
            <a:ext cx="1022" cy="191861"/>
          </a:xfrm>
          <a:prstGeom prst="line">
            <a:avLst/>
          </a:prstGeom>
          <a:ln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17166" y="3367164"/>
            <a:ext cx="841678" cy="498526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56793" y="3352399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54738" y="3470543"/>
            <a:ext cx="1004105" cy="51688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96134" y="3647764"/>
            <a:ext cx="30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29509" y="38545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60066"/>
                </a:solidFill>
              </a:rPr>
              <a:t>θ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21101" y="3544385"/>
            <a:ext cx="34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129975"/>
              </p:ext>
            </p:extLst>
          </p:nvPr>
        </p:nvGraphicFramePr>
        <p:xfrm>
          <a:off x="6096082" y="2741257"/>
          <a:ext cx="2986900" cy="303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2540000" imgH="2578100" progId="Equation.3">
                  <p:embed/>
                </p:oleObj>
              </mc:Choice>
              <mc:Fallback>
                <p:oleObj name="Equation" r:id="rId3" imgW="2540000" imgH="257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82" y="2741257"/>
                        <a:ext cx="2986900" cy="3031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91966" y="6010679"/>
            <a:ext cx="8721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x = width of </a:t>
            </a:r>
            <a:r>
              <a:rPr lang="en-US" dirty="0" err="1">
                <a:solidFill>
                  <a:srgbClr val="000090"/>
                </a:solidFill>
              </a:rPr>
              <a:t>obj</a:t>
            </a:r>
            <a:r>
              <a:rPr lang="en-US" dirty="0">
                <a:solidFill>
                  <a:srgbClr val="000090"/>
                </a:solidFill>
              </a:rPr>
              <a:t>; d = distance between </a:t>
            </a:r>
            <a:r>
              <a:rPr lang="en-US" dirty="0" err="1">
                <a:solidFill>
                  <a:srgbClr val="000090"/>
                </a:solidFill>
              </a:rPr>
              <a:t>obj</a:t>
            </a:r>
            <a:r>
              <a:rPr lang="en-US" dirty="0">
                <a:solidFill>
                  <a:srgbClr val="000090"/>
                </a:solidFill>
              </a:rPr>
              <a:t> and observer; e = eye height;</a:t>
            </a:r>
          </a:p>
          <a:p>
            <a:r>
              <a:rPr lang="en-US" dirty="0">
                <a:solidFill>
                  <a:srgbClr val="000090"/>
                </a:solidFill>
              </a:rPr>
              <a:t>α is the optical angle that specifies width x; </a:t>
            </a:r>
            <a:r>
              <a:rPr lang="en-US" dirty="0" err="1">
                <a:solidFill>
                  <a:srgbClr val="000090"/>
                </a:solidFill>
              </a:rPr>
              <a:t>θis</a:t>
            </a:r>
            <a:r>
              <a:rPr lang="en-US" dirty="0">
                <a:solidFill>
                  <a:srgbClr val="000090"/>
                </a:solidFill>
              </a:rPr>
              <a:t> the optical angle that specifies eye height</a:t>
            </a:r>
          </a:p>
        </p:txBody>
      </p:sp>
    </p:spTree>
    <p:extLst>
      <p:ext uri="{BB962C8B-B14F-4D97-AF65-F5344CB8AC3E}">
        <p14:creationId xmlns:p14="http://schemas.microsoft.com/office/powerpoint/2010/main" val="26412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/>
      <p:bldP spid="44" grpId="0"/>
      <p:bldP spid="51" grpId="0"/>
      <p:bldP spid="52" grpId="0"/>
      <p:bldP spid="38" grpId="0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passability</a:t>
            </a:r>
            <a:r>
              <a:rPr lang="zh-CN" altLang="en-US" sz="2400" dirty="0"/>
              <a:t> </a:t>
            </a:r>
            <a:r>
              <a:rPr lang="en-US" altLang="zh-CN" sz="2400" dirty="0"/>
              <a:t>specified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optical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information?</a:t>
            </a:r>
            <a:r>
              <a:rPr lang="zh-CN" altLang="en-US" sz="2400" dirty="0"/>
              <a:t> </a:t>
            </a:r>
            <a:r>
              <a:rPr lang="en-US" sz="2400" dirty="0"/>
              <a:t>(Warren &amp; </a:t>
            </a:r>
            <a:r>
              <a:rPr lang="en-US" sz="2400" dirty="0" err="1"/>
              <a:t>Whang</a:t>
            </a:r>
            <a:r>
              <a:rPr lang="en-US" sz="2400" dirty="0"/>
              <a:t>, 1987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Exp</a:t>
            </a:r>
            <a:r>
              <a:rPr lang="zh-CN" altLang="en-US" sz="2400" dirty="0"/>
              <a:t> </a:t>
            </a:r>
            <a:r>
              <a:rPr lang="en-US" altLang="zh-CN" sz="2400" dirty="0"/>
              <a:t>3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82560"/>
            <a:ext cx="7610476" cy="874974"/>
          </a:xfrm>
        </p:spPr>
        <p:txBody>
          <a:bodyPr/>
          <a:lstStyle/>
          <a:p>
            <a:r>
              <a:rPr lang="en-US" dirty="0"/>
              <a:t>How is width of aperture (hence, </a:t>
            </a:r>
            <a:r>
              <a:rPr lang="en-US" dirty="0" err="1"/>
              <a:t>passibility</a:t>
            </a:r>
            <a:r>
              <a:rPr lang="en-US" dirty="0"/>
              <a:t>) affected by eye height(or ground level)?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1966" y="3470543"/>
            <a:ext cx="612372" cy="2377686"/>
            <a:chOff x="502052" y="3027489"/>
            <a:chExt cx="612372" cy="2377686"/>
          </a:xfrm>
        </p:grpSpPr>
        <p:sp>
          <p:nvSpPr>
            <p:cNvPr id="5" name="Oval 4"/>
            <p:cNvSpPr/>
            <p:nvPr/>
          </p:nvSpPr>
          <p:spPr>
            <a:xfrm>
              <a:off x="502052" y="3027489"/>
              <a:ext cx="612372" cy="575961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38312" y="3603450"/>
              <a:ext cx="339624" cy="1801725"/>
            </a:xfrm>
            <a:custGeom>
              <a:avLst/>
              <a:gdLst>
                <a:gd name="connsiteX0" fmla="*/ 73832 w 339624"/>
                <a:gd name="connsiteY0" fmla="*/ 0 h 1801725"/>
                <a:gd name="connsiteX1" fmla="*/ 0 w 339624"/>
                <a:gd name="connsiteY1" fmla="*/ 782716 h 1801725"/>
                <a:gd name="connsiteX2" fmla="*/ 265793 w 339624"/>
                <a:gd name="connsiteY2" fmla="*/ 1210995 h 1801725"/>
                <a:gd name="connsiteX3" fmla="*/ 44299 w 339624"/>
                <a:gd name="connsiteY3" fmla="*/ 1786956 h 1801725"/>
                <a:gd name="connsiteX4" fmla="*/ 339624 w 339624"/>
                <a:gd name="connsiteY4" fmla="*/ 1801725 h 18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24" h="1801725">
                  <a:moveTo>
                    <a:pt x="73832" y="0"/>
                  </a:moveTo>
                  <a:lnTo>
                    <a:pt x="0" y="782716"/>
                  </a:lnTo>
                  <a:lnTo>
                    <a:pt x="265793" y="1210995"/>
                  </a:lnTo>
                  <a:lnTo>
                    <a:pt x="44299" y="1786956"/>
                  </a:lnTo>
                  <a:lnTo>
                    <a:pt x="339624" y="1801725"/>
                  </a:ln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16819" y="3839742"/>
              <a:ext cx="369156" cy="413510"/>
            </a:xfrm>
            <a:custGeom>
              <a:avLst/>
              <a:gdLst>
                <a:gd name="connsiteX0" fmla="*/ 221493 w 369156"/>
                <a:gd name="connsiteY0" fmla="*/ 0 h 413510"/>
                <a:gd name="connsiteX1" fmla="*/ 0 w 369156"/>
                <a:gd name="connsiteY1" fmla="*/ 295364 h 413510"/>
                <a:gd name="connsiteX2" fmla="*/ 369156 w 369156"/>
                <a:gd name="connsiteY2" fmla="*/ 413510 h 413510"/>
                <a:gd name="connsiteX3" fmla="*/ 369156 w 369156"/>
                <a:gd name="connsiteY3" fmla="*/ 413510 h 41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156" h="413510">
                  <a:moveTo>
                    <a:pt x="221493" y="0"/>
                  </a:moveTo>
                  <a:lnTo>
                    <a:pt x="0" y="295364"/>
                  </a:lnTo>
                  <a:lnTo>
                    <a:pt x="369156" y="413510"/>
                  </a:lnTo>
                  <a:lnTo>
                    <a:pt x="369156" y="413510"/>
                  </a:lnTo>
                </a:path>
              </a:pathLst>
            </a:cu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2429" y="5848229"/>
            <a:ext cx="8751384" cy="118146"/>
          </a:xfrm>
          <a:prstGeom prst="rect">
            <a:avLst/>
          </a:prstGeom>
          <a:pattFill prst="ltDnDiag">
            <a:fgClr>
              <a:schemeClr val="tx1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6738" y="3751139"/>
            <a:ext cx="4285286" cy="2097090"/>
          </a:xfrm>
          <a:prstGeom prst="line">
            <a:avLst/>
          </a:prstGeom>
          <a:ln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42024" y="3751139"/>
            <a:ext cx="0" cy="2097090"/>
          </a:xfrm>
          <a:prstGeom prst="line">
            <a:avLst/>
          </a:prstGeom>
          <a:ln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4338" y="3470543"/>
            <a:ext cx="3950400" cy="28059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804338" y="3751139"/>
            <a:ext cx="4954505" cy="23629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56738" y="3751139"/>
            <a:ext cx="4285286" cy="0"/>
          </a:xfrm>
          <a:prstGeom prst="line">
            <a:avLst/>
          </a:prstGeom>
          <a:ln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68195" y="4282796"/>
            <a:ext cx="33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39059" y="3588691"/>
            <a:ext cx="241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84669" y="31899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α</a:t>
            </a:r>
          </a:p>
        </p:txBody>
      </p:sp>
      <p:cxnSp>
        <p:nvCxnSpPr>
          <p:cNvPr id="46" name="Straight Connector 45"/>
          <p:cNvCxnSpPr>
            <a:stCxn id="44" idx="2"/>
          </p:cNvCxnSpPr>
          <p:nvPr/>
        </p:nvCxnSpPr>
        <p:spPr>
          <a:xfrm flipH="1">
            <a:off x="1491396" y="3559278"/>
            <a:ext cx="1022" cy="191861"/>
          </a:xfrm>
          <a:prstGeom prst="line">
            <a:avLst/>
          </a:prstGeom>
          <a:ln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17166" y="3367164"/>
            <a:ext cx="841678" cy="498526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56793" y="3352399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54738" y="3470543"/>
            <a:ext cx="1004105" cy="51688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96134" y="3647764"/>
            <a:ext cx="30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29509" y="38545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60066"/>
                </a:solidFill>
              </a:rPr>
              <a:t>θ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21101" y="3544385"/>
            <a:ext cx="34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181999"/>
              </p:ext>
            </p:extLst>
          </p:nvPr>
        </p:nvGraphicFramePr>
        <p:xfrm>
          <a:off x="6096082" y="2741257"/>
          <a:ext cx="2986900" cy="303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2540000" imgH="2578100" progId="Equation.3">
                  <p:embed/>
                </p:oleObj>
              </mc:Choice>
              <mc:Fallback>
                <p:oleObj name="Equation" r:id="rId4" imgW="2540000" imgH="257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82" y="2741257"/>
                        <a:ext cx="2986900" cy="3031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91966" y="6010679"/>
            <a:ext cx="872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What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happens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when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you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reduce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eye-height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(when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the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O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does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not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know</a:t>
            </a:r>
            <a:r>
              <a:rPr lang="zh-CN" altLang="en-US" dirty="0">
                <a:solidFill>
                  <a:srgbClr val="000090"/>
                </a:solidFill>
              </a:rPr>
              <a:t> </a:t>
            </a:r>
            <a:r>
              <a:rPr lang="en-US" altLang="zh-CN" dirty="0">
                <a:solidFill>
                  <a:srgbClr val="000090"/>
                </a:solidFill>
              </a:rPr>
              <a:t>it)?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/>
      <p:bldP spid="44" grpId="0"/>
      <p:bldP spid="51" grpId="0"/>
      <p:bldP spid="52" grpId="0"/>
      <p:bldP spid="38" grpId="0"/>
      <p:bldP spid="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passability</a:t>
            </a:r>
            <a:r>
              <a:rPr lang="zh-CN" altLang="en-US" sz="2400" dirty="0"/>
              <a:t> </a:t>
            </a:r>
            <a:r>
              <a:rPr lang="en-US" altLang="zh-CN" sz="2400" dirty="0"/>
              <a:t>specified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optical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information?</a:t>
            </a:r>
            <a:r>
              <a:rPr lang="zh-CN" altLang="en-US" sz="2400" dirty="0"/>
              <a:t> </a:t>
            </a:r>
            <a:r>
              <a:rPr lang="en-US" sz="2400" dirty="0"/>
              <a:t>(Warren &amp; </a:t>
            </a:r>
            <a:r>
              <a:rPr lang="en-US" sz="2400" dirty="0" err="1"/>
              <a:t>Whang</a:t>
            </a:r>
            <a:r>
              <a:rPr lang="en-US" sz="2400" dirty="0"/>
              <a:t>, 1987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Exp</a:t>
            </a:r>
            <a:r>
              <a:rPr lang="zh-CN" altLang="en-US" sz="2400" dirty="0"/>
              <a:t> </a:t>
            </a:r>
            <a:r>
              <a:rPr lang="en-US" altLang="zh-CN" sz="2400" dirty="0"/>
              <a:t>3</a:t>
            </a:r>
            <a:r>
              <a:rPr lang="en-US" sz="2400" dirty="0"/>
              <a:t>)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394000"/>
              </p:ext>
            </p:extLst>
          </p:nvPr>
        </p:nvGraphicFramePr>
        <p:xfrm>
          <a:off x="690862" y="2364213"/>
          <a:ext cx="2874963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889000" imgH="558800" progId="Equation.3">
                  <p:embed/>
                </p:oleObj>
              </mc:Choice>
              <mc:Fallback>
                <p:oleObj name="Equation" r:id="rId3" imgW="8890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862" y="2364213"/>
                        <a:ext cx="2874963" cy="1804988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74388" y="2539887"/>
            <a:ext cx="37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perceiving</a:t>
            </a:r>
            <a:r>
              <a:rPr lang="zh-CN" altLang="en-US" dirty="0"/>
              <a:t> </a:t>
            </a:r>
            <a:r>
              <a:rPr lang="en-US" altLang="zh-CN" dirty="0" err="1"/>
              <a:t>passability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A/S…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05095"/>
              </p:ext>
            </p:extLst>
          </p:nvPr>
        </p:nvGraphicFramePr>
        <p:xfrm>
          <a:off x="4281998" y="3414303"/>
          <a:ext cx="4201665" cy="26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5" imgW="2336800" imgH="1473200" progId="Equation.3">
                  <p:embed/>
                </p:oleObj>
              </mc:Choice>
              <mc:Fallback>
                <p:oleObj name="Equation" r:id="rId5" imgW="23368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1998" y="3414303"/>
                        <a:ext cx="4201665" cy="264712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urved Connector 12"/>
          <p:cNvCxnSpPr/>
          <p:nvPr/>
        </p:nvCxnSpPr>
        <p:spPr>
          <a:xfrm rot="10800000">
            <a:off x="1953977" y="4359327"/>
            <a:ext cx="2711143" cy="1592207"/>
          </a:xfrm>
          <a:prstGeom prst="curvedConnector3">
            <a:avLst>
              <a:gd name="adj1" fmla="val 10135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passability</a:t>
            </a:r>
            <a:r>
              <a:rPr lang="zh-CN" altLang="en-US" sz="2400" dirty="0"/>
              <a:t> </a:t>
            </a:r>
            <a:r>
              <a:rPr lang="en-US" altLang="zh-CN" sz="2400" dirty="0"/>
              <a:t>specified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optical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information?</a:t>
            </a:r>
            <a:r>
              <a:rPr lang="zh-CN" altLang="en-US" sz="2400" dirty="0"/>
              <a:t> </a:t>
            </a:r>
            <a:r>
              <a:rPr lang="en-US" sz="2400" dirty="0"/>
              <a:t>(Warren &amp; </a:t>
            </a:r>
            <a:r>
              <a:rPr lang="en-US" sz="2400" dirty="0" err="1"/>
              <a:t>Whang</a:t>
            </a:r>
            <a:r>
              <a:rPr lang="en-US" sz="2400" dirty="0"/>
              <a:t>, 1987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Exp</a:t>
            </a:r>
            <a:r>
              <a:rPr lang="zh-CN" altLang="en-US" sz="2400" dirty="0"/>
              <a:t> </a:t>
            </a:r>
            <a:r>
              <a:rPr lang="en-US" altLang="zh-CN" sz="2400" dirty="0"/>
              <a:t>3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55893"/>
            <a:ext cx="7610476" cy="1007888"/>
          </a:xfrm>
        </p:spPr>
        <p:txBody>
          <a:bodyPr/>
          <a:lstStyle/>
          <a:p>
            <a:r>
              <a:rPr lang="en-US" dirty="0"/>
              <a:t>Now you have a model that suggests perceived </a:t>
            </a:r>
            <a:r>
              <a:rPr lang="en-US" dirty="0" err="1"/>
              <a:t>passability</a:t>
            </a:r>
            <a:r>
              <a:rPr lang="en-US" dirty="0"/>
              <a:t> is affected by eye height, how are you going to test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52" y="3440999"/>
            <a:ext cx="7721248" cy="2874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2942" y="5087595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26 cm</a:t>
            </a:r>
          </a:p>
        </p:txBody>
      </p:sp>
    </p:spTree>
    <p:extLst>
      <p:ext uri="{BB962C8B-B14F-4D97-AF65-F5344CB8AC3E}">
        <p14:creationId xmlns:p14="http://schemas.microsoft.com/office/powerpoint/2010/main" val="1204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passability</a:t>
            </a:r>
            <a:r>
              <a:rPr lang="zh-CN" altLang="en-US" sz="2400" dirty="0"/>
              <a:t> </a:t>
            </a:r>
            <a:r>
              <a:rPr lang="en-US" altLang="zh-CN" sz="2400" dirty="0"/>
              <a:t>specified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optical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information?</a:t>
            </a:r>
            <a:r>
              <a:rPr lang="zh-CN" altLang="en-US" sz="2400" dirty="0"/>
              <a:t> </a:t>
            </a:r>
            <a:r>
              <a:rPr lang="en-US" sz="2400" dirty="0"/>
              <a:t>(Warren &amp; </a:t>
            </a:r>
            <a:r>
              <a:rPr lang="en-US" sz="2400" dirty="0" err="1"/>
              <a:t>Whang</a:t>
            </a:r>
            <a:r>
              <a:rPr lang="en-US" sz="2400" dirty="0"/>
              <a:t>, 1987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Exp</a:t>
            </a:r>
            <a:r>
              <a:rPr lang="zh-CN" altLang="en-US" sz="2400" dirty="0"/>
              <a:t> </a:t>
            </a:r>
            <a:r>
              <a:rPr lang="en-US" altLang="zh-CN" sz="2400" dirty="0"/>
              <a:t>3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55893"/>
            <a:ext cx="7610476" cy="1007888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11" name="Picture 10" descr="Screen Shot 2016-04-07 at 7.37.43 PM (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55" y="2038256"/>
            <a:ext cx="3926491" cy="469394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4689544" y="3907518"/>
            <a:ext cx="1160174" cy="122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22285" y="3883096"/>
            <a:ext cx="61062" cy="1843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13080" y="3883096"/>
            <a:ext cx="61062" cy="1843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0796" y="2956968"/>
            <a:ext cx="3101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raising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floor</a:t>
            </a:r>
            <a:r>
              <a:rPr lang="zh-CN" altLang="en-US" dirty="0"/>
              <a:t> </a:t>
            </a:r>
            <a:r>
              <a:rPr lang="en-US" altLang="zh-CN" dirty="0"/>
              <a:t>(hence</a:t>
            </a:r>
            <a:r>
              <a:rPr lang="zh-CN" altLang="en-US" dirty="0"/>
              <a:t> </a:t>
            </a:r>
            <a:r>
              <a:rPr lang="en-US" altLang="zh-CN" dirty="0"/>
              <a:t>reducing</a:t>
            </a:r>
            <a:r>
              <a:rPr lang="zh-CN" altLang="en-US" dirty="0"/>
              <a:t> </a:t>
            </a:r>
            <a:r>
              <a:rPr lang="en-US" altLang="zh-CN" dirty="0"/>
              <a:t>EH)</a:t>
            </a:r>
            <a:r>
              <a:rPr lang="zh-CN" altLang="en-US" dirty="0"/>
              <a:t> </a:t>
            </a:r>
            <a:r>
              <a:rPr lang="en-US" altLang="zh-CN" dirty="0"/>
              <a:t>surreptitiously,</a:t>
            </a:r>
            <a:r>
              <a:rPr lang="zh-CN" altLang="en-US" dirty="0"/>
              <a:t> </a:t>
            </a:r>
            <a:r>
              <a:rPr lang="en-US" altLang="zh-CN" dirty="0"/>
              <a:t>min</a:t>
            </a:r>
            <a:r>
              <a:rPr lang="zh-CN" altLang="en-US" dirty="0"/>
              <a:t> </a:t>
            </a:r>
            <a:r>
              <a:rPr lang="en-US" altLang="zh-CN" dirty="0"/>
              <a:t>width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aperture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affords</a:t>
            </a:r>
            <a:r>
              <a:rPr lang="zh-CN" altLang="en-US" dirty="0"/>
              <a:t> </a:t>
            </a:r>
            <a:r>
              <a:rPr lang="en-US" altLang="zh-CN" dirty="0"/>
              <a:t>passing</a:t>
            </a:r>
            <a:r>
              <a:rPr lang="zh-CN" altLang="en-US" dirty="0"/>
              <a:t> </a:t>
            </a:r>
            <a:r>
              <a:rPr lang="en-US" altLang="zh-CN" dirty="0"/>
              <a:t>decreases.</a:t>
            </a:r>
            <a:r>
              <a:rPr lang="zh-CN" altLang="en-US" dirty="0"/>
              <a:t> </a:t>
            </a:r>
            <a:r>
              <a:rPr lang="en-US" altLang="zh-CN" dirty="0"/>
              <a:t>Why?</a:t>
            </a:r>
          </a:p>
          <a:p>
            <a:endParaRPr lang="en-US" altLang="zh-CN" dirty="0"/>
          </a:p>
          <a:p>
            <a:r>
              <a:rPr lang="zh-CN" altLang="zh-CN" sz="1400" dirty="0"/>
              <a:t>(</a:t>
            </a:r>
            <a:r>
              <a:rPr lang="en-US" altLang="zh-CN" sz="1400" dirty="0"/>
              <a:t>This</a:t>
            </a:r>
            <a:r>
              <a:rPr lang="zh-CN" altLang="en-US" sz="1400" dirty="0"/>
              <a:t> </a:t>
            </a:r>
            <a:r>
              <a:rPr lang="en-US" altLang="zh-CN" sz="1400" dirty="0"/>
              <a:t>is</a:t>
            </a:r>
            <a:r>
              <a:rPr lang="zh-CN" altLang="en-US" sz="1400" dirty="0"/>
              <a:t> </a:t>
            </a:r>
            <a:r>
              <a:rPr lang="en-US" altLang="zh-CN" sz="1400" dirty="0"/>
              <a:t>because</a:t>
            </a:r>
            <a:r>
              <a:rPr lang="zh-CN" altLang="en-US" sz="1400" dirty="0"/>
              <a:t> </a:t>
            </a:r>
            <a:r>
              <a:rPr lang="en-US" altLang="zh-CN" sz="1400" dirty="0"/>
              <a:t>reducing</a:t>
            </a:r>
            <a:r>
              <a:rPr lang="zh-CN" altLang="en-US" sz="1400" dirty="0"/>
              <a:t> </a:t>
            </a:r>
            <a:r>
              <a:rPr lang="en-US" altLang="zh-CN" sz="1400" dirty="0"/>
              <a:t>EH</a:t>
            </a:r>
            <a:r>
              <a:rPr lang="zh-CN" altLang="en-US" sz="1400" dirty="0"/>
              <a:t> </a:t>
            </a:r>
            <a:r>
              <a:rPr lang="zh-CN" altLang="en-US" sz="1400" dirty="0">
                <a:sym typeface="Wingdings"/>
              </a:rPr>
              <a:t> </a:t>
            </a:r>
            <a:r>
              <a:rPr lang="en-US" altLang="zh-CN" sz="1400" dirty="0">
                <a:sym typeface="Wingdings"/>
              </a:rPr>
              <a:t>seeing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 err="1">
                <a:sym typeface="Wingdings"/>
              </a:rPr>
              <a:t>objs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as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wider.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If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you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see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apertures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as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wider,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you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judge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you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can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pass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through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narrower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apertures</a:t>
            </a:r>
            <a:r>
              <a:rPr lang="zh-CN" altLang="en-US" sz="1400" dirty="0">
                <a:sym typeface="Wingdings"/>
              </a:rPr>
              <a:t>, </a:t>
            </a:r>
            <a:r>
              <a:rPr lang="en-US" altLang="zh-CN" sz="1400" dirty="0">
                <a:sym typeface="Wingdings"/>
              </a:rPr>
              <a:t>as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comparing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to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under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natural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viewing</a:t>
            </a:r>
            <a:r>
              <a:rPr lang="zh-CN" altLang="en-US" sz="1400" dirty="0">
                <a:sym typeface="Wingdings"/>
              </a:rPr>
              <a:t> </a:t>
            </a:r>
            <a:r>
              <a:rPr lang="en-US" altLang="zh-CN" sz="1400" dirty="0">
                <a:sym typeface="Wingdings"/>
              </a:rPr>
              <a:t>conditions.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7467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4-07 at 7.36.18 PM (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7" y="2894005"/>
            <a:ext cx="8290305" cy="198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passability</a:t>
            </a:r>
            <a:r>
              <a:rPr lang="zh-CN" altLang="en-US" sz="2400" dirty="0"/>
              <a:t> </a:t>
            </a:r>
            <a:r>
              <a:rPr lang="en-US" altLang="zh-CN" sz="2400" dirty="0"/>
              <a:t>specified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optical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information?</a:t>
            </a:r>
            <a:r>
              <a:rPr lang="zh-CN" altLang="en-US" sz="2400" dirty="0"/>
              <a:t> </a:t>
            </a:r>
            <a:r>
              <a:rPr lang="en-US" sz="2400" dirty="0"/>
              <a:t>(Warren &amp; </a:t>
            </a:r>
            <a:r>
              <a:rPr lang="en-US" sz="2400" dirty="0" err="1"/>
              <a:t>Whang</a:t>
            </a:r>
            <a:r>
              <a:rPr lang="en-US" sz="2400" dirty="0"/>
              <a:t>, 1987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Exp</a:t>
            </a:r>
            <a:r>
              <a:rPr lang="zh-CN" altLang="en-US" sz="2400" dirty="0"/>
              <a:t> </a:t>
            </a:r>
            <a:r>
              <a:rPr lang="en-US" altLang="zh-CN" sz="2400" dirty="0"/>
              <a:t>3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55893"/>
            <a:ext cx="7610476" cy="1007888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716" y="5201451"/>
            <a:ext cx="772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Changing eye height changed the</a:t>
            </a:r>
            <a:r>
              <a:rPr lang="zh-CN" altLang="en-US" dirty="0"/>
              <a:t> </a:t>
            </a:r>
            <a:r>
              <a:rPr lang="en-US" altLang="zh-CN" dirty="0"/>
              <a:t>min.</a:t>
            </a:r>
            <a:r>
              <a:rPr lang="zh-CN" altLang="en-US" dirty="0"/>
              <a:t> </a:t>
            </a:r>
            <a:r>
              <a:rPr lang="en-US" altLang="zh-CN" dirty="0"/>
              <a:t>width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being</a:t>
            </a:r>
            <a:r>
              <a:rPr lang="zh-CN" altLang="en-US" dirty="0"/>
              <a:t> </a:t>
            </a:r>
            <a:r>
              <a:rPr lang="en-US" altLang="zh-CN" dirty="0"/>
              <a:t>“passable”</a:t>
            </a:r>
            <a:r>
              <a:rPr lang="en-US" dirty="0"/>
              <a:t>.</a:t>
            </a:r>
          </a:p>
          <a:p>
            <a:r>
              <a:rPr lang="en-US" dirty="0"/>
              <a:t>However, the ratio between aperture</a:t>
            </a:r>
            <a:r>
              <a:rPr lang="zh-CN" altLang="en-US" dirty="0"/>
              <a:t> </a:t>
            </a:r>
            <a:r>
              <a:rPr lang="en-US" dirty="0"/>
              <a:t>and eye height</a:t>
            </a:r>
            <a:r>
              <a:rPr lang="zh-CN" altLang="en-US" dirty="0"/>
              <a:t> </a:t>
            </a:r>
            <a:r>
              <a:rPr lang="en-US" altLang="zh-CN" dirty="0"/>
              <a:t>(or,</a:t>
            </a:r>
            <a:r>
              <a:rPr lang="zh-CN" altLang="en-US" dirty="0"/>
              <a:t> </a:t>
            </a:r>
            <a:r>
              <a:rPr lang="el-GR" dirty="0"/>
              <a:t>π</a:t>
            </a:r>
            <a:r>
              <a:rPr lang="en-US" baseline="-25000" dirty="0"/>
              <a:t>critical</a:t>
            </a:r>
            <a:r>
              <a:rPr lang="en-US" altLang="zh-CN" dirty="0"/>
              <a:t>)</a:t>
            </a:r>
            <a:r>
              <a:rPr lang="en-US" dirty="0"/>
              <a:t> is still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groups!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259531" y="4012827"/>
            <a:ext cx="554266" cy="461948"/>
          </a:xfrm>
          <a:custGeom>
            <a:avLst/>
            <a:gdLst>
              <a:gd name="connsiteX0" fmla="*/ 66980 w 710085"/>
              <a:gd name="connsiteY0" fmla="*/ 4133 h 573746"/>
              <a:gd name="connsiteX1" fmla="*/ 657630 w 710085"/>
              <a:gd name="connsiteY1" fmla="*/ 92742 h 573746"/>
              <a:gd name="connsiteX2" fmla="*/ 657630 w 710085"/>
              <a:gd name="connsiteY2" fmla="*/ 329034 h 573746"/>
              <a:gd name="connsiteX3" fmla="*/ 450902 w 710085"/>
              <a:gd name="connsiteY3" fmla="*/ 565326 h 573746"/>
              <a:gd name="connsiteX4" fmla="*/ 37447 w 710085"/>
              <a:gd name="connsiteY4" fmla="*/ 491485 h 573746"/>
              <a:gd name="connsiteX5" fmla="*/ 22681 w 710085"/>
              <a:gd name="connsiteY5" fmla="*/ 210888 h 573746"/>
              <a:gd name="connsiteX6" fmla="*/ 66980 w 710085"/>
              <a:gd name="connsiteY6" fmla="*/ 4133 h 5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085" h="573746">
                <a:moveTo>
                  <a:pt x="66980" y="4133"/>
                </a:moveTo>
                <a:cubicBezTo>
                  <a:pt x="172805" y="-15558"/>
                  <a:pt x="559188" y="38592"/>
                  <a:pt x="657630" y="92742"/>
                </a:cubicBezTo>
                <a:cubicBezTo>
                  <a:pt x="756072" y="146892"/>
                  <a:pt x="692085" y="250270"/>
                  <a:pt x="657630" y="329034"/>
                </a:cubicBezTo>
                <a:cubicBezTo>
                  <a:pt x="623175" y="407798"/>
                  <a:pt x="554266" y="538251"/>
                  <a:pt x="450902" y="565326"/>
                </a:cubicBezTo>
                <a:cubicBezTo>
                  <a:pt x="347538" y="592401"/>
                  <a:pt x="108817" y="550558"/>
                  <a:pt x="37447" y="491485"/>
                </a:cubicBezTo>
                <a:cubicBezTo>
                  <a:pt x="-33923" y="432412"/>
                  <a:pt x="17759" y="287191"/>
                  <a:pt x="22681" y="210888"/>
                </a:cubicBezTo>
                <a:cubicBezTo>
                  <a:pt x="27603" y="134585"/>
                  <a:pt x="-38845" y="23824"/>
                  <a:pt x="66980" y="4133"/>
                </a:cubicBezTo>
                <a:close/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342515" y="4030866"/>
            <a:ext cx="628684" cy="437366"/>
          </a:xfrm>
          <a:custGeom>
            <a:avLst/>
            <a:gdLst>
              <a:gd name="connsiteX0" fmla="*/ 125102 w 628684"/>
              <a:gd name="connsiteY0" fmla="*/ 15631 h 437366"/>
              <a:gd name="connsiteX1" fmla="*/ 435194 w 628684"/>
              <a:gd name="connsiteY1" fmla="*/ 15631 h 437366"/>
              <a:gd name="connsiteX2" fmla="*/ 627155 w 628684"/>
              <a:gd name="connsiteY2" fmla="*/ 178082 h 437366"/>
              <a:gd name="connsiteX3" fmla="*/ 509025 w 628684"/>
              <a:gd name="connsiteY3" fmla="*/ 399605 h 437366"/>
              <a:gd name="connsiteX4" fmla="*/ 228466 w 628684"/>
              <a:gd name="connsiteY4" fmla="*/ 429142 h 437366"/>
              <a:gd name="connsiteX5" fmla="*/ 6972 w 628684"/>
              <a:gd name="connsiteY5" fmla="*/ 310996 h 437366"/>
              <a:gd name="connsiteX6" fmla="*/ 51271 w 628684"/>
              <a:gd name="connsiteY6" fmla="*/ 45167 h 43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84" h="437366">
                <a:moveTo>
                  <a:pt x="125102" y="15631"/>
                </a:moveTo>
                <a:cubicBezTo>
                  <a:pt x="238310" y="2093"/>
                  <a:pt x="351519" y="-11444"/>
                  <a:pt x="435194" y="15631"/>
                </a:cubicBezTo>
                <a:cubicBezTo>
                  <a:pt x="518869" y="42706"/>
                  <a:pt x="614850" y="114086"/>
                  <a:pt x="627155" y="178082"/>
                </a:cubicBezTo>
                <a:cubicBezTo>
                  <a:pt x="639460" y="242078"/>
                  <a:pt x="575473" y="357762"/>
                  <a:pt x="509025" y="399605"/>
                </a:cubicBezTo>
                <a:cubicBezTo>
                  <a:pt x="442577" y="441448"/>
                  <a:pt x="312141" y="443910"/>
                  <a:pt x="228466" y="429142"/>
                </a:cubicBezTo>
                <a:cubicBezTo>
                  <a:pt x="144791" y="414374"/>
                  <a:pt x="36504" y="374992"/>
                  <a:pt x="6972" y="310996"/>
                </a:cubicBezTo>
                <a:cubicBezTo>
                  <a:pt x="-22560" y="247000"/>
                  <a:pt x="51271" y="45167"/>
                  <a:pt x="51271" y="451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378616" y="4036022"/>
            <a:ext cx="471927" cy="512654"/>
          </a:xfrm>
          <a:custGeom>
            <a:avLst/>
            <a:gdLst>
              <a:gd name="connsiteX0" fmla="*/ 38146 w 471927"/>
              <a:gd name="connsiteY0" fmla="*/ 25243 h 512654"/>
              <a:gd name="connsiteX1" fmla="*/ 363004 w 471927"/>
              <a:gd name="connsiteY1" fmla="*/ 10475 h 512654"/>
              <a:gd name="connsiteX2" fmla="*/ 466367 w 471927"/>
              <a:gd name="connsiteY2" fmla="*/ 143389 h 512654"/>
              <a:gd name="connsiteX3" fmla="*/ 436835 w 471927"/>
              <a:gd name="connsiteY3" fmla="*/ 379681 h 512654"/>
              <a:gd name="connsiteX4" fmla="*/ 259640 w 471927"/>
              <a:gd name="connsiteY4" fmla="*/ 512595 h 512654"/>
              <a:gd name="connsiteX5" fmla="*/ 23380 w 471927"/>
              <a:gd name="connsiteY5" fmla="*/ 364913 h 512654"/>
              <a:gd name="connsiteX6" fmla="*/ 8614 w 471927"/>
              <a:gd name="connsiteY6" fmla="*/ 158157 h 512654"/>
              <a:gd name="connsiteX7" fmla="*/ 38146 w 471927"/>
              <a:gd name="connsiteY7" fmla="*/ 25243 h 5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927" h="512654">
                <a:moveTo>
                  <a:pt x="38146" y="25243"/>
                </a:moveTo>
                <a:cubicBezTo>
                  <a:pt x="97211" y="629"/>
                  <a:pt x="291634" y="-9216"/>
                  <a:pt x="363004" y="10475"/>
                </a:cubicBezTo>
                <a:cubicBezTo>
                  <a:pt x="434374" y="30166"/>
                  <a:pt x="454062" y="81855"/>
                  <a:pt x="466367" y="143389"/>
                </a:cubicBezTo>
                <a:cubicBezTo>
                  <a:pt x="478672" y="204923"/>
                  <a:pt x="471289" y="318147"/>
                  <a:pt x="436835" y="379681"/>
                </a:cubicBezTo>
                <a:cubicBezTo>
                  <a:pt x="402381" y="441215"/>
                  <a:pt x="328549" y="515056"/>
                  <a:pt x="259640" y="512595"/>
                </a:cubicBezTo>
                <a:cubicBezTo>
                  <a:pt x="190731" y="510134"/>
                  <a:pt x="65218" y="423986"/>
                  <a:pt x="23380" y="364913"/>
                </a:cubicBezTo>
                <a:cubicBezTo>
                  <a:pt x="-18458" y="305840"/>
                  <a:pt x="8614" y="217230"/>
                  <a:pt x="8614" y="158157"/>
                </a:cubicBezTo>
                <a:cubicBezTo>
                  <a:pt x="8614" y="99084"/>
                  <a:pt x="-20919" y="49857"/>
                  <a:pt x="38146" y="25243"/>
                </a:cubicBezTo>
                <a:close/>
              </a:path>
            </a:pathLst>
          </a:custGeom>
          <a:noFill/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56215" y="4548676"/>
            <a:ext cx="88597" cy="652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8311773" y="4548676"/>
            <a:ext cx="708780" cy="1064909"/>
          </a:xfrm>
          <a:custGeom>
            <a:avLst/>
            <a:gdLst>
              <a:gd name="connsiteX0" fmla="*/ 575884 w 708780"/>
              <a:gd name="connsiteY0" fmla="*/ 0 h 1064909"/>
              <a:gd name="connsiteX1" fmla="*/ 575884 w 708780"/>
              <a:gd name="connsiteY1" fmla="*/ 0 h 1064909"/>
              <a:gd name="connsiteX2" fmla="*/ 620183 w 708780"/>
              <a:gd name="connsiteY2" fmla="*/ 132914 h 1064909"/>
              <a:gd name="connsiteX3" fmla="*/ 634949 w 708780"/>
              <a:gd name="connsiteY3" fmla="*/ 251060 h 1064909"/>
              <a:gd name="connsiteX4" fmla="*/ 649715 w 708780"/>
              <a:gd name="connsiteY4" fmla="*/ 310133 h 1064909"/>
              <a:gd name="connsiteX5" fmla="*/ 679248 w 708780"/>
              <a:gd name="connsiteY5" fmla="*/ 487352 h 1064909"/>
              <a:gd name="connsiteX6" fmla="*/ 694014 w 708780"/>
              <a:gd name="connsiteY6" fmla="*/ 531657 h 1064909"/>
              <a:gd name="connsiteX7" fmla="*/ 708780 w 708780"/>
              <a:gd name="connsiteY7" fmla="*/ 649803 h 1064909"/>
              <a:gd name="connsiteX8" fmla="*/ 694014 w 708780"/>
              <a:gd name="connsiteY8" fmla="*/ 974704 h 1064909"/>
              <a:gd name="connsiteX9" fmla="*/ 664482 w 708780"/>
              <a:gd name="connsiteY9" fmla="*/ 1019008 h 1064909"/>
              <a:gd name="connsiteX10" fmla="*/ 546352 w 708780"/>
              <a:gd name="connsiteY10" fmla="*/ 1048545 h 1064909"/>
              <a:gd name="connsiteX11" fmla="*/ 398689 w 708780"/>
              <a:gd name="connsiteY11" fmla="*/ 1063313 h 1064909"/>
              <a:gd name="connsiteX12" fmla="*/ 0 w 708780"/>
              <a:gd name="connsiteY12" fmla="*/ 1063313 h 1064909"/>
              <a:gd name="connsiteX13" fmla="*/ 0 w 708780"/>
              <a:gd name="connsiteY13" fmla="*/ 1063313 h 106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8780" h="1064909">
                <a:moveTo>
                  <a:pt x="575884" y="0"/>
                </a:moveTo>
                <a:lnTo>
                  <a:pt x="575884" y="0"/>
                </a:lnTo>
                <a:cubicBezTo>
                  <a:pt x="590650" y="44305"/>
                  <a:pt x="609488" y="87454"/>
                  <a:pt x="620183" y="132914"/>
                </a:cubicBezTo>
                <a:cubicBezTo>
                  <a:pt x="629272" y="171548"/>
                  <a:pt x="628425" y="211911"/>
                  <a:pt x="634949" y="251060"/>
                </a:cubicBezTo>
                <a:cubicBezTo>
                  <a:pt x="638285" y="271081"/>
                  <a:pt x="646085" y="290163"/>
                  <a:pt x="649715" y="310133"/>
                </a:cubicBezTo>
                <a:cubicBezTo>
                  <a:pt x="666383" y="401818"/>
                  <a:pt x="658845" y="405728"/>
                  <a:pt x="679248" y="487352"/>
                </a:cubicBezTo>
                <a:cubicBezTo>
                  <a:pt x="683023" y="502454"/>
                  <a:pt x="689092" y="516889"/>
                  <a:pt x="694014" y="531657"/>
                </a:cubicBezTo>
                <a:cubicBezTo>
                  <a:pt x="698936" y="571039"/>
                  <a:pt x="708780" y="610115"/>
                  <a:pt x="708780" y="649803"/>
                </a:cubicBezTo>
                <a:cubicBezTo>
                  <a:pt x="708780" y="758215"/>
                  <a:pt x="706929" y="867064"/>
                  <a:pt x="694014" y="974704"/>
                </a:cubicBezTo>
                <a:cubicBezTo>
                  <a:pt x="691900" y="992326"/>
                  <a:pt x="678340" y="1007920"/>
                  <a:pt x="664482" y="1019008"/>
                </a:cubicBezTo>
                <a:cubicBezTo>
                  <a:pt x="649573" y="1030937"/>
                  <a:pt x="549666" y="1048103"/>
                  <a:pt x="546352" y="1048545"/>
                </a:cubicBezTo>
                <a:cubicBezTo>
                  <a:pt x="497319" y="1055083"/>
                  <a:pt x="448137" y="1061976"/>
                  <a:pt x="398689" y="1063313"/>
                </a:cubicBezTo>
                <a:cubicBezTo>
                  <a:pt x="265841" y="1066904"/>
                  <a:pt x="132896" y="1063313"/>
                  <a:pt x="0" y="1063313"/>
                </a:cubicBezTo>
                <a:lnTo>
                  <a:pt x="0" y="1063313"/>
                </a:lnTo>
              </a:path>
            </a:pathLst>
          </a:custGeom>
          <a:ln w="3810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9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 from</a:t>
            </a:r>
            <a:r>
              <a:rPr lang="zh-CN" altLang="en-US" dirty="0"/>
              <a:t> </a:t>
            </a:r>
            <a:r>
              <a:rPr lang="en-US" altLang="zh-CN" dirty="0"/>
              <a:t>Warren &amp; </a:t>
            </a:r>
            <a:r>
              <a:rPr lang="en-US" altLang="zh-CN" dirty="0" err="1"/>
              <a:t>Whang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1987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Passability</a:t>
            </a:r>
            <a:r>
              <a:rPr lang="en-US" dirty="0"/>
              <a:t> depends on A</a:t>
            </a:r>
            <a:r>
              <a:rPr lang="en-US" altLang="zh-CN" dirty="0"/>
              <a:t>/S</a:t>
            </a:r>
            <a:r>
              <a:rPr lang="zh-CN" altLang="en-US" dirty="0"/>
              <a:t> </a:t>
            </a:r>
            <a:r>
              <a:rPr lang="en-US" altLang="zh-CN" dirty="0"/>
              <a:t>(or</a:t>
            </a:r>
            <a:r>
              <a:rPr lang="zh-CN" altLang="en-US" dirty="0"/>
              <a:t> </a:t>
            </a:r>
            <a:r>
              <a:rPr lang="en-US" altLang="zh-CN" dirty="0"/>
              <a:t>A/EH,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EH/S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constant)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altLang="zh-CN" dirty="0"/>
              <a:t>/S</a:t>
            </a:r>
            <a:r>
              <a:rPr lang="en-US" dirty="0"/>
              <a:t>: A relation between world objects and observers</a:t>
            </a:r>
          </a:p>
          <a:p>
            <a:pPr lvl="1"/>
            <a:r>
              <a:rPr lang="en-US" dirty="0"/>
              <a:t>A</a:t>
            </a:r>
            <a:r>
              <a:rPr lang="en-US" altLang="zh-CN" dirty="0"/>
              <a:t>/S</a:t>
            </a:r>
            <a:r>
              <a:rPr lang="en-US" dirty="0"/>
              <a:t>: A </a:t>
            </a:r>
            <a:r>
              <a:rPr lang="en-US" u="sng" dirty="0"/>
              <a:t>higher order variable</a:t>
            </a:r>
            <a:r>
              <a:rPr lang="zh-CN" altLang="en-US" dirty="0"/>
              <a:t> </a:t>
            </a:r>
            <a:r>
              <a:rPr lang="en-US" altLang="zh-CN" dirty="0"/>
              <a:t>(that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invariant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walking/standing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various</a:t>
            </a:r>
            <a:r>
              <a:rPr lang="zh-CN" altLang="en-US" dirty="0"/>
              <a:t> </a:t>
            </a:r>
            <a:r>
              <a:rPr lang="en-US" altLang="zh-CN" dirty="0"/>
              <a:t>EHs)</a:t>
            </a:r>
            <a:endParaRPr lang="en-US" dirty="0"/>
          </a:p>
          <a:p>
            <a:r>
              <a:rPr lang="en-US" dirty="0" err="1"/>
              <a:t>Passability</a:t>
            </a:r>
            <a:r>
              <a:rPr lang="en-US" dirty="0"/>
              <a:t> is perceptible </a:t>
            </a:r>
          </a:p>
          <a:p>
            <a:pPr lvl="1"/>
            <a:r>
              <a:rPr lang="en-US" dirty="0"/>
              <a:t>You can perceive the A</a:t>
            </a:r>
            <a:r>
              <a:rPr lang="en-US" altLang="zh-CN" dirty="0"/>
              <a:t>/S</a:t>
            </a:r>
            <a:r>
              <a:rPr lang="zh-CN" altLang="en-US" dirty="0"/>
              <a:t> </a:t>
            </a:r>
            <a:r>
              <a:rPr lang="en-US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EH</a:t>
            </a:r>
          </a:p>
          <a:p>
            <a:pPr lvl="1"/>
            <a:r>
              <a:rPr lang="zh-CN" altLang="zh-CN" dirty="0"/>
              <a:t>(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building)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85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we perceiving? Affordances</a:t>
            </a:r>
          </a:p>
          <a:p>
            <a:r>
              <a:rPr lang="en-US" dirty="0"/>
              <a:t>Definition of affordances</a:t>
            </a:r>
          </a:p>
          <a:p>
            <a:r>
              <a:rPr lang="en-US" dirty="0"/>
              <a:t>Verifying affordance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empirically</a:t>
            </a:r>
          </a:p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eco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variables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guides</a:t>
            </a:r>
            <a:r>
              <a:rPr lang="zh-CN" altLang="en-US" dirty="0"/>
              <a:t> </a:t>
            </a:r>
            <a:r>
              <a:rPr lang="en-US" altLang="zh-CN" dirty="0"/>
              <a:t>P/A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building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experimentation.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28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212"/>
            <a:ext cx="8913813" cy="914400"/>
          </a:xfrm>
        </p:spPr>
        <p:txBody>
          <a:bodyPr/>
          <a:lstStyle/>
          <a:p>
            <a:r>
              <a:rPr lang="en-US" dirty="0"/>
              <a:t>Readings and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54" y="1476824"/>
            <a:ext cx="8269099" cy="51688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Gibson</a:t>
            </a:r>
            <a:r>
              <a:rPr lang="zh-CN" altLang="en-US" dirty="0"/>
              <a:t> </a:t>
            </a:r>
            <a:r>
              <a:rPr lang="en-US" altLang="zh-CN" dirty="0"/>
              <a:t>(1979/1986)</a:t>
            </a:r>
            <a:r>
              <a:rPr lang="zh-CN" altLang="en-US" dirty="0"/>
              <a:t> </a:t>
            </a:r>
            <a:r>
              <a:rPr lang="en-US" altLang="zh-CN" dirty="0"/>
              <a:t>Chapters</a:t>
            </a:r>
            <a:r>
              <a:rPr lang="zh-CN" altLang="en-US" dirty="0"/>
              <a:t> 8 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dirty="0"/>
              <a:t>Warren (</a:t>
            </a:r>
            <a:r>
              <a:rPr lang="en-US"/>
              <a:t>1984)</a:t>
            </a:r>
            <a:r>
              <a:rPr lang="en-US" altLang="zh-CN"/>
              <a:t> </a:t>
            </a:r>
          </a:p>
          <a:p>
            <a:pPr>
              <a:lnSpc>
                <a:spcPct val="120000"/>
              </a:lnSpc>
            </a:pPr>
            <a:r>
              <a:rPr lang="en-US"/>
              <a:t>Warren </a:t>
            </a:r>
            <a:r>
              <a:rPr lang="en-US" dirty="0"/>
              <a:t>&amp; Whang (1987)</a:t>
            </a:r>
            <a:r>
              <a:rPr lang="en-US" altLang="zh-C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31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366" b="-4366"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140" y="379727"/>
            <a:ext cx="1732760" cy="20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John Locke, the classic response is that the answer is to be found in the dictionary: nouns, adjectives, adverbs….</a:t>
            </a:r>
          </a:p>
          <a:p>
            <a:pPr marL="0" indent="0">
              <a:buNone/>
            </a:pPr>
            <a:r>
              <a:rPr lang="en-US" dirty="0"/>
              <a:t>E.g. “What are you perceiving?”</a:t>
            </a:r>
          </a:p>
          <a:p>
            <a:pPr marL="0" indent="0">
              <a:buNone/>
            </a:pPr>
            <a:r>
              <a:rPr lang="en-US" dirty="0"/>
              <a:t>-- “I perceive a chair.”</a:t>
            </a:r>
          </a:p>
          <a:p>
            <a:pPr marL="0" indent="0">
              <a:buNone/>
            </a:pPr>
            <a:r>
              <a:rPr lang="en-US" dirty="0"/>
              <a:t>-- “I perceive a flying bird.”</a:t>
            </a:r>
          </a:p>
          <a:p>
            <a:pPr marL="0" indent="0">
              <a:buNone/>
            </a:pPr>
            <a:r>
              <a:rPr lang="en-US" dirty="0"/>
              <a:t>-- “I perceive two beautiful ladies.”</a:t>
            </a:r>
          </a:p>
        </p:txBody>
      </p:sp>
    </p:spTree>
    <p:extLst>
      <p:ext uri="{BB962C8B-B14F-4D97-AF65-F5344CB8AC3E}">
        <p14:creationId xmlns:p14="http://schemas.microsoft.com/office/powerpoint/2010/main" val="43931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problems facing psychologists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What are the objects of perception?</a:t>
            </a:r>
          </a:p>
          <a:p>
            <a:r>
              <a:rPr lang="en-US" dirty="0"/>
              <a:t>(2) What is the relation between perception and language?</a:t>
            </a:r>
          </a:p>
        </p:txBody>
      </p:sp>
    </p:spTree>
    <p:extLst>
      <p:ext uri="{BB962C8B-B14F-4D97-AF65-F5344CB8AC3E}">
        <p14:creationId xmlns:p14="http://schemas.microsoft.com/office/powerpoint/2010/main" val="290687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Gibsonian</a:t>
            </a:r>
            <a:r>
              <a:rPr lang="en-US" dirty="0"/>
              <a:t> (eco)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3" y="2648409"/>
            <a:ext cx="7799389" cy="3965326"/>
          </a:xfrm>
        </p:spPr>
        <p:txBody>
          <a:bodyPr>
            <a:normAutofit/>
          </a:bodyPr>
          <a:lstStyle/>
          <a:p>
            <a:r>
              <a:rPr lang="en-US" dirty="0"/>
              <a:t>We ask: “What does action require from perception?”</a:t>
            </a:r>
          </a:p>
          <a:p>
            <a:r>
              <a:rPr lang="en-US" dirty="0"/>
              <a:t>Affordances </a:t>
            </a:r>
            <a:r>
              <a:rPr lang="en-US" dirty="0">
                <a:sym typeface="Wingdings"/>
              </a:rPr>
              <a:t> objects of perception</a:t>
            </a:r>
          </a:p>
          <a:p>
            <a:pPr>
              <a:lnSpc>
                <a:spcPct val="130000"/>
              </a:lnSpc>
            </a:pPr>
            <a:r>
              <a:rPr lang="en-US" dirty="0"/>
              <a:t>Affordances refer to action possibilities. Perception is for action and to perceive is to perceive action possibilities.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9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formal</a:t>
            </a:r>
            <a:r>
              <a:rPr lang="zh-CN" altLang="en-US" dirty="0"/>
              <a:t> </a:t>
            </a:r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“Affordance”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3" y="2038256"/>
            <a:ext cx="7799389" cy="462225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Affordances are properties of surfaces, objects and events that are</a:t>
            </a:r>
            <a:r>
              <a:rPr lang="en-US" altLang="zh-CN" dirty="0"/>
              <a:t>:</a:t>
            </a:r>
            <a:r>
              <a:rPr lang="en-US" dirty="0"/>
              <a:t>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Real (not phenomenal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phenomenal: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word</a:t>
            </a:r>
            <a:r>
              <a:rPr lang="zh-CN" altLang="en-US" dirty="0"/>
              <a:t> </a:t>
            </a:r>
            <a:r>
              <a:rPr lang="en-US" altLang="zh-CN" dirty="0"/>
              <a:t>“phenomenon”,</a:t>
            </a:r>
            <a:r>
              <a:rPr lang="zh-CN" altLang="en-US" dirty="0"/>
              <a:t> </a:t>
            </a:r>
            <a:r>
              <a:rPr lang="en-US" altLang="zh-CN" dirty="0"/>
              <a:t>meaning</a:t>
            </a:r>
            <a:r>
              <a:rPr lang="zh-CN" altLang="en-US" dirty="0"/>
              <a:t> </a:t>
            </a:r>
            <a:r>
              <a:rPr lang="en-US" altLang="zh-CN" dirty="0"/>
              <a:t>“experienced</a:t>
            </a:r>
            <a:r>
              <a:rPr lang="zh-CN" altLang="en-US" dirty="0"/>
              <a:t>-</a:t>
            </a:r>
            <a:r>
              <a:rPr lang="en-US" altLang="zh-CN" dirty="0"/>
              <a:t>based”</a:t>
            </a:r>
            <a:r>
              <a:rPr lang="en-US" dirty="0"/>
              <a:t>),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Relational (about fit of properties of animal to properties of environment… scaling),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Functional (about action capabilities), and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Perceptible (there is information for the perceiver to pick up that specifies affordances)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5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Gibsonian</a:t>
            </a:r>
            <a:r>
              <a:rPr lang="en-US" dirty="0"/>
              <a:t> (eco)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3" y="2038256"/>
            <a:ext cx="7799389" cy="104416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Examples of affordances: the </a:t>
            </a:r>
            <a:r>
              <a:rPr lang="en-US" b="1" dirty="0" err="1"/>
              <a:t>graspability</a:t>
            </a:r>
            <a:r>
              <a:rPr lang="en-US" dirty="0"/>
              <a:t> of objects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7411" y="2984562"/>
            <a:ext cx="2136589" cy="1823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7" y="2581162"/>
            <a:ext cx="2589051" cy="194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492" y="4770783"/>
            <a:ext cx="137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Graspable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5345" y="3896174"/>
            <a:ext cx="178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graspable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152" y="2581162"/>
            <a:ext cx="1546735" cy="1160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13941" b="48231"/>
          <a:stretch/>
        </p:blipFill>
        <p:spPr>
          <a:xfrm>
            <a:off x="405766" y="5608972"/>
            <a:ext cx="3810000" cy="898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3662" t="5481" r="6299" b="49630"/>
          <a:stretch/>
        </p:blipFill>
        <p:spPr>
          <a:xfrm>
            <a:off x="3696646" y="3381529"/>
            <a:ext cx="1858699" cy="1389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9841" t="6346" r="23283" b="16441"/>
          <a:stretch/>
        </p:blipFill>
        <p:spPr>
          <a:xfrm>
            <a:off x="5593191" y="4770783"/>
            <a:ext cx="1508889" cy="20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7190</TotalTime>
  <Words>2048</Words>
  <Application>Microsoft Macintosh PowerPoint</Application>
  <PresentationFormat>On-screen Show (4:3)</PresentationFormat>
  <Paragraphs>211</Paragraphs>
  <Slides>39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宋体</vt:lpstr>
      <vt:lpstr>Arial</vt:lpstr>
      <vt:lpstr>Calibri</vt:lpstr>
      <vt:lpstr>Cambria Math</vt:lpstr>
      <vt:lpstr>Century Gothic</vt:lpstr>
      <vt:lpstr>Times New Roman</vt:lpstr>
      <vt:lpstr>Wingdings</vt:lpstr>
      <vt:lpstr>Wingdings 2</vt:lpstr>
      <vt:lpstr>Perception</vt:lpstr>
      <vt:lpstr>Equation</vt:lpstr>
      <vt:lpstr>Lecture 7: Affordances</vt:lpstr>
      <vt:lpstr>Optic flow recap</vt:lpstr>
      <vt:lpstr>Previously…</vt:lpstr>
      <vt:lpstr>PowerPoint Presentation</vt:lpstr>
      <vt:lpstr>PowerPoint Presentation</vt:lpstr>
      <vt:lpstr>Two problems facing psychologists</vt:lpstr>
      <vt:lpstr>The Gibsonian (eco) proposal</vt:lpstr>
      <vt:lpstr>A formal definition of “Affordance”</vt:lpstr>
      <vt:lpstr>The Gibsonian (eco) proposal</vt:lpstr>
      <vt:lpstr>PowerPoint Presentation</vt:lpstr>
      <vt:lpstr>PowerPoint Presentation</vt:lpstr>
      <vt:lpstr>PowerPoint Presentation</vt:lpstr>
      <vt:lpstr>Measuring affordances</vt:lpstr>
      <vt:lpstr>Perceiving affordance – two empirical examples</vt:lpstr>
      <vt:lpstr>Ex 1: Perceiving climbability, Warren, 1984</vt:lpstr>
      <vt:lpstr>Ex 1: Perceiving climbability, Warren, 1984</vt:lpstr>
      <vt:lpstr>Perceiving critical climbability (Warren, 1984, Exp 1) </vt:lpstr>
      <vt:lpstr>Perceiving critical climbability (Warren, 1984, Exp 1) </vt:lpstr>
      <vt:lpstr>Measuring optimal climbability (Warren, 1984, Exp 2) </vt:lpstr>
      <vt:lpstr>What should the next experiment be?</vt:lpstr>
      <vt:lpstr>Perceiving optimal climbability (Warren, 1984, Exp 3) </vt:lpstr>
      <vt:lpstr>Perceiving optimal climbability (Warren, 1984, Exp 3) </vt:lpstr>
      <vt:lpstr>Conclusions from Warren, 1984</vt:lpstr>
      <vt:lpstr>Ex 2: Perceiving Passability  (Warren &amp; Whang, 1987)</vt:lpstr>
      <vt:lpstr>Measuring πcritical for passing through apertures (warren &amp; Whang, 1987, Exp 1)</vt:lpstr>
      <vt:lpstr>Measuring πcritical for passing through apertures (warren &amp; Whang, 1987, Exp 1)</vt:lpstr>
      <vt:lpstr>Perceiving πcritical for passing through apertures (warren &amp; Whang, 1987, Exp 2)</vt:lpstr>
      <vt:lpstr>Perceiving πcritical for passing through apertures (warren &amp; Whang, 1987, Exp 2)</vt:lpstr>
      <vt:lpstr>How is passability specified by optical information? (Warren &amp; Whang, 1987, Exp 3)</vt:lpstr>
      <vt:lpstr>How is passability specified by optical information? (Warren &amp; Whang, 1987, Exp 3)</vt:lpstr>
      <vt:lpstr>How is passability specified by optical information? (Warren &amp; Whang, 1987, Exp 3)</vt:lpstr>
      <vt:lpstr>How is passability specified by optical information? (Warren &amp; Whang, 1987, Exp 3)</vt:lpstr>
      <vt:lpstr>How is passability specified by optical information? (Warren &amp; Whang, 1987, Exp 3)</vt:lpstr>
      <vt:lpstr>How is passability specified by optical information? (Warren &amp; Whang, 1987, Exp 3)</vt:lpstr>
      <vt:lpstr>How is passability specified by optical information? (Warren &amp; Whang, 1987, Exp 3)</vt:lpstr>
      <vt:lpstr>How is passability specified by optical information? (Warren &amp; Whang, 1987, Exp 3)</vt:lpstr>
      <vt:lpstr>Conclusions from Warren &amp; Whang, 1987</vt:lpstr>
      <vt:lpstr>Summary</vt:lpstr>
      <vt:lpstr>Readings and Homework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Affordances</dc:title>
  <dc:creator>JS Pan</dc:creator>
  <cp:lastModifiedBy>Microsoft Office User</cp:lastModifiedBy>
  <cp:revision>83</cp:revision>
  <dcterms:created xsi:type="dcterms:W3CDTF">2015-03-19T09:03:11Z</dcterms:created>
  <dcterms:modified xsi:type="dcterms:W3CDTF">2019-05-28T06:04:05Z</dcterms:modified>
</cp:coreProperties>
</file>