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02" r:id="rId2"/>
    <p:sldId id="328" r:id="rId3"/>
    <p:sldId id="330" r:id="rId4"/>
    <p:sldId id="331" r:id="rId5"/>
    <p:sldId id="329" r:id="rId6"/>
    <p:sldId id="332" r:id="rId7"/>
    <p:sldId id="303" r:id="rId8"/>
    <p:sldId id="305" r:id="rId9"/>
    <p:sldId id="307" r:id="rId10"/>
    <p:sldId id="306" r:id="rId11"/>
    <p:sldId id="278" r:id="rId12"/>
    <p:sldId id="257" r:id="rId13"/>
    <p:sldId id="296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2" r:id="rId28"/>
    <p:sldId id="323" r:id="rId29"/>
    <p:sldId id="324" r:id="rId30"/>
    <p:sldId id="325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9E9"/>
    <a:srgbClr val="EBEBEB"/>
    <a:srgbClr val="F0F0F0"/>
    <a:srgbClr val="E6E6E6"/>
    <a:srgbClr val="BEBEBE"/>
    <a:srgbClr val="C8C8C8"/>
    <a:srgbClr val="8C8C8C"/>
    <a:srgbClr val="878787"/>
    <a:srgbClr val="838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25"/>
    <p:restoredTop sz="94622"/>
  </p:normalViewPr>
  <p:slideViewPr>
    <p:cSldViewPr snapToGrid="0" snapToObjects="1">
      <p:cViewPr varScale="1">
        <p:scale>
          <a:sx n="141" d="100"/>
          <a:sy n="141" d="100"/>
        </p:scale>
        <p:origin x="184" y="272"/>
      </p:cViewPr>
      <p:guideLst>
        <p:guide orient="horz" pos="2160"/>
        <p:guide pos="2880"/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63FF-B34F-C541-B49E-A272A8CAB89A}" type="datetimeFigureOut">
              <a:rPr lang="en-US" smtClean="0"/>
              <a:t>5/12/19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D4EF3-CC45-7245-91D0-5B1335A4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FDE64-A6C3-744F-8A83-B586D0D4BDDB}" type="datetimeFigureOut">
              <a:rPr lang="en-US" smtClean="0"/>
              <a:t>5/12/19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89DA7-11FF-D54D-BDA8-46B1A4B45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408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inocular_visio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Retina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studies of 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Binocular vision"/>
              </a:rPr>
              <a:t>binocular vision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horopter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locus of points in space have the same disparity as fixation. This can be defined theoretically as the points in space which project on corresponding points in the two 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etina"/>
              </a:rPr>
              <a:t>retinas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that is, on anatomically identical points.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horopter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measured empirically in which it is defined using some criterion.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89DA7-11FF-D54D-BDA8-46B1A4B459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Picking up contrasts,</a:t>
            </a:r>
            <a:r>
              <a:rPr lang="en-US" baseline="0" dirty="0"/>
              <a:t> forming angles.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89DA7-11FF-D54D-BDA8-46B1A4B459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62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explain why</a:t>
            </a:r>
            <a:r>
              <a:rPr lang="en-US" baseline="0" dirty="0"/>
              <a:t> this happens?</a:t>
            </a:r>
          </a:p>
          <a:p>
            <a:r>
              <a:rPr lang="en-US" baseline="0" dirty="0"/>
              <a:t>Texture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89DA7-11FF-D54D-BDA8-46B1A4B459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patterns specify surface properties…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869F6-3562-214E-95D7-100A38B92F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0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textures are perceptible. Surface properties differ because their physical properties differ (in this case, elasticity or </a:t>
            </a:r>
            <a:r>
              <a:rPr lang="en-US" dirty="0" err="1"/>
              <a:t>viscousity</a:t>
            </a:r>
            <a:r>
              <a:rPr lang="en-US" dirty="0"/>
              <a:t> of matters). Our perception is determined by the laws of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869F6-3562-214E-95D7-100A38B92F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6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stochastic</a:t>
            </a:r>
            <a:r>
              <a:rPr lang="zh-CN" altLang="en-US" dirty="0"/>
              <a:t> </a:t>
            </a:r>
            <a:r>
              <a:rPr lang="en-US" altLang="zh-CN" dirty="0"/>
              <a:t>textures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869F6-3562-214E-95D7-100A38B92F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texture</a:t>
            </a:r>
            <a:r>
              <a:rPr lang="en-US" baseline="0" dirty="0"/>
              <a:t> elements </a:t>
            </a:r>
            <a:r>
              <a:rPr lang="en-US" dirty="0"/>
              <a:t>Gradient, its rate of change… these are all in</a:t>
            </a:r>
            <a:r>
              <a:rPr lang="en-US" baseline="0" dirty="0"/>
              <a:t> the optics. In the world, real pebbles has not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869F6-3562-214E-95D7-100A38B92F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45CBF-7B2D-1E4F-B5BD-17E75BD6270E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B6970B1-8B24-374A-99E0-3C4EE26A5BDC}" type="datetime1">
              <a:rPr lang="en-US" smtClean="0"/>
              <a:t>5/12/19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9A1E-9B59-714C-BAAE-CB7AE58ED860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9E948F8-8D8F-5141-86B3-BC2EA0A38AD4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5360A13-DC88-CB46-A5D4-88E0DCBAE70D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FAF0-BFBC-3846-A8B9-6E755592DC24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23A7-F399-4E44-8FF5-3308E0F01E61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6643-619B-DC42-9BC2-7340DD91D0E8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263F-BF11-FF49-96B1-E0215BDEE640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17CA-7330-4D47-8F7B-93CB7BA8D9E4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3A7E66A-193B-6143-B95F-B8024A7F75B6}" type="datetime1">
              <a:rPr lang="en-US" smtClean="0"/>
              <a:t>5/12/19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7EEF7FB-7B8E-9442-B4EB-D1B99344DD3C}" type="datetime1">
              <a:rPr lang="en-US" smtClean="0"/>
              <a:t>5/12/19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F8DE-C1AA-8146-8CF4-5797FFF3B348}" type="datetime1">
              <a:rPr lang="en-US" smtClean="0"/>
              <a:t>5/12/19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AB5D-3956-4947-A4F0-4FDBAFC4DA6C}" type="datetime1">
              <a:rPr lang="en-US" smtClean="0"/>
              <a:t>5/12/19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9250F46-111A-0041-9762-362F0EBCFC56}" type="datetime1">
              <a:rPr lang="en-US" smtClean="0"/>
              <a:t>5/12/19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JSPan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F8245CE-A79A-7842-AB4B-E16637F09164}" type="datetime1">
              <a:rPr lang="en-US" smtClean="0"/>
              <a:t>5/12/19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© JSPan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5966"/>
            <a:ext cx="8915400" cy="1049177"/>
          </a:xfrm>
        </p:spPr>
        <p:txBody>
          <a:bodyPr>
            <a:normAutofit fontScale="90000"/>
          </a:bodyPr>
          <a:lstStyle/>
          <a:p>
            <a:r>
              <a:rPr lang="en-US" dirty="0"/>
              <a:t>Lecture 3: Optic </a:t>
            </a:r>
            <a:r>
              <a:rPr lang="en-US"/>
              <a:t>array and the</a:t>
            </a:r>
            <a:r>
              <a:rPr lang="zh-CN" altLang="en-US" dirty="0"/>
              <a:t> </a:t>
            </a:r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slant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Optic</a:t>
            </a:r>
            <a:r>
              <a:rPr lang="zh-CN" altLang="en-US" dirty="0"/>
              <a:t> </a:t>
            </a:r>
            <a:r>
              <a:rPr lang="en-US" altLang="zh-CN" dirty="0"/>
              <a:t>array</a:t>
            </a:r>
          </a:p>
          <a:p>
            <a:r>
              <a:rPr lang="en-US" dirty="0"/>
              <a:t>Slant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683" y="1380573"/>
            <a:ext cx="762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visual perception, measures should be angular (instead of linear), and the visual space is no Euclidean but Spherical.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258484"/>
            <a:ext cx="4191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2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Radiant vs. ambient light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14424" y="2796583"/>
            <a:ext cx="4296156" cy="3766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the real world, </a:t>
            </a:r>
          </a:p>
          <a:p>
            <a:pPr marL="0" indent="0">
              <a:buNone/>
            </a:pPr>
            <a:r>
              <a:rPr lang="en-US" b="1" dirty="0"/>
              <a:t>Radiant light </a:t>
            </a:r>
            <a:r>
              <a:rPr lang="en-US" dirty="0"/>
              <a:t>= light from the source (light as energy)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dirty="0"/>
              <a:t>Homogeneous, unstructured, uninformative.</a:t>
            </a:r>
          </a:p>
          <a:p>
            <a:pPr marL="0" indent="0">
              <a:buNone/>
            </a:pPr>
            <a:r>
              <a:rPr lang="en-US" b="1" dirty="0"/>
              <a:t>Ambient light </a:t>
            </a:r>
            <a:r>
              <a:rPr lang="en-US" dirty="0"/>
              <a:t>= light reflected by the opaque surfaces in the world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dirty="0"/>
              <a:t>Heterogeneous, structured (by surrounding world objects), contains info.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654" r="32986"/>
          <a:stretch/>
        </p:blipFill>
        <p:spPr>
          <a:xfrm>
            <a:off x="5724634" y="3301785"/>
            <a:ext cx="2958942" cy="2448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0865" t="1" r="38651" b="51769"/>
          <a:stretch/>
        </p:blipFill>
        <p:spPr>
          <a:xfrm>
            <a:off x="6441624" y="3866204"/>
            <a:ext cx="1873062" cy="1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 array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657" y="1340784"/>
            <a:ext cx="1536700" cy="157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381" y="2233537"/>
            <a:ext cx="2200677" cy="440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</a:t>
            </a:r>
            <a:r>
              <a:rPr lang="en-US" b="1" dirty="0"/>
              <a:t>optic array </a:t>
            </a:r>
            <a:r>
              <a:rPr lang="en-US" dirty="0"/>
              <a:t>is a nested array of visual solid angles (VSA’s) that are formed by the ambient light converging on the point of observation (POO).  </a:t>
            </a:r>
          </a:p>
          <a:p>
            <a:pPr>
              <a:lnSpc>
                <a:spcPct val="120000"/>
              </a:lnSpc>
            </a:pPr>
            <a:r>
              <a:rPr lang="en-US" dirty="0"/>
              <a:t>All measures in the optics are angular.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012" y="3301167"/>
            <a:ext cx="5127811" cy="283289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076948" y="2233537"/>
            <a:ext cx="2239829" cy="1883179"/>
          </a:xfrm>
          <a:custGeom>
            <a:avLst/>
            <a:gdLst>
              <a:gd name="connsiteX0" fmla="*/ 2239829 w 2239829"/>
              <a:gd name="connsiteY0" fmla="*/ 0 h 1883179"/>
              <a:gd name="connsiteX1" fmla="*/ 718110 w 2239829"/>
              <a:gd name="connsiteY1" fmla="*/ 251821 h 1883179"/>
              <a:gd name="connsiteX2" fmla="*/ 61253 w 2239829"/>
              <a:gd name="connsiteY2" fmla="*/ 777359 h 1883179"/>
              <a:gd name="connsiteX3" fmla="*/ 28410 w 2239829"/>
              <a:gd name="connsiteY3" fmla="*/ 1883179 h 188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829" h="1883179">
                <a:moveTo>
                  <a:pt x="2239829" y="0"/>
                </a:moveTo>
                <a:cubicBezTo>
                  <a:pt x="1660517" y="61130"/>
                  <a:pt x="1081206" y="122261"/>
                  <a:pt x="718110" y="251821"/>
                </a:cubicBezTo>
                <a:cubicBezTo>
                  <a:pt x="355014" y="381381"/>
                  <a:pt x="176203" y="505466"/>
                  <a:pt x="61253" y="777359"/>
                </a:cubicBezTo>
                <a:cubicBezTo>
                  <a:pt x="-53697" y="1049252"/>
                  <a:pt x="28410" y="1883179"/>
                  <a:pt x="28410" y="1883179"/>
                </a:cubicBezTo>
              </a:path>
            </a:pathLst>
          </a:custGeom>
          <a:ln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17012" y="4104661"/>
            <a:ext cx="766333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Point of </a:t>
            </a:r>
            <a:r>
              <a:rPr lang="en-US" sz="1400" dirty="0" err="1"/>
              <a:t>Obs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749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Optical structures are not copies (or similar to) world structures that project them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36225" r="-36225"/>
          <a:stretch>
            <a:fillRect/>
          </a:stretch>
        </p:blipFill>
        <p:spPr>
          <a:xfrm>
            <a:off x="378080" y="2412699"/>
            <a:ext cx="8765920" cy="4228073"/>
          </a:xfrm>
        </p:spPr>
      </p:pic>
      <p:sp>
        <p:nvSpPr>
          <p:cNvPr id="6" name="TextBox 5"/>
          <p:cNvSpPr txBox="1"/>
          <p:nvPr/>
        </p:nvSpPr>
        <p:spPr>
          <a:xfrm>
            <a:off x="113969" y="6550223"/>
            <a:ext cx="291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Gibson</a:t>
            </a:r>
            <a:r>
              <a:rPr lang="zh-CN" altLang="en-US" sz="1400" dirty="0"/>
              <a:t> </a:t>
            </a:r>
            <a:r>
              <a:rPr lang="en-US" altLang="zh-CN" sz="1400" dirty="0"/>
              <a:t>(1979/1986)</a:t>
            </a:r>
            <a:r>
              <a:rPr lang="zh-CN" altLang="en-US" sz="1400" dirty="0"/>
              <a:t> </a:t>
            </a:r>
            <a:r>
              <a:rPr lang="en-US" altLang="zh-CN" sz="1400" dirty="0" err="1"/>
              <a:t>pg</a:t>
            </a:r>
            <a:r>
              <a:rPr lang="zh-CN" altLang="en-US" sz="1400" dirty="0"/>
              <a:t> </a:t>
            </a:r>
            <a:r>
              <a:rPr lang="en-US" altLang="zh-CN" sz="1400" dirty="0"/>
              <a:t>154--155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397190" y="2497873"/>
            <a:ext cx="2018371" cy="41428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do you think you will see? Why?</a:t>
            </a:r>
          </a:p>
        </p:txBody>
      </p:sp>
    </p:spTree>
    <p:extLst>
      <p:ext uri="{BB962C8B-B14F-4D97-AF65-F5344CB8AC3E}">
        <p14:creationId xmlns:p14="http://schemas.microsoft.com/office/powerpoint/2010/main" val="10912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190" y="2234319"/>
            <a:ext cx="7610476" cy="2134482"/>
          </a:xfrm>
        </p:spPr>
        <p:txBody>
          <a:bodyPr>
            <a:normAutofit/>
          </a:bodyPr>
          <a:lstStyle/>
          <a:p>
            <a:r>
              <a:rPr lang="en-US" dirty="0"/>
              <a:t>Substance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medium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surfaces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surfaces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separate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medium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from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substance;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they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are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one-sided</a:t>
            </a:r>
          </a:p>
          <a:p>
            <a:pPr lvl="1"/>
            <a:r>
              <a:rPr lang="en-US" dirty="0">
                <a:sym typeface="Wingdings"/>
              </a:rPr>
              <a:t>E.g. The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skin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(surface)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separates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an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observer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(substance)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from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the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medium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of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light</a:t>
            </a:r>
            <a:endParaRPr lang="en-US" dirty="0"/>
          </a:p>
          <a:p>
            <a:r>
              <a:rPr lang="en-US" dirty="0"/>
              <a:t>Surface or plane?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" y="4368084"/>
            <a:ext cx="9008533" cy="2386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76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Substance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medium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surfaces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surfaces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separate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medium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from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substance;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they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are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one-sided</a:t>
            </a:r>
          </a:p>
          <a:p>
            <a:pPr lvl="1"/>
            <a:r>
              <a:rPr lang="en-US" dirty="0">
                <a:sym typeface="Wingdings"/>
              </a:rPr>
              <a:t>E.g. The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skin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(surface)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separates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an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observer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(substance)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from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the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medium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of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light</a:t>
            </a:r>
            <a:endParaRPr lang="en-US" dirty="0"/>
          </a:p>
          <a:p>
            <a:r>
              <a:rPr lang="en-US" dirty="0"/>
              <a:t>“Substantial</a:t>
            </a:r>
            <a:r>
              <a:rPr lang="zh-CN" altLang="en-US" dirty="0"/>
              <a:t> </a:t>
            </a:r>
            <a:r>
              <a:rPr lang="en-US" altLang="zh-CN" dirty="0"/>
              <a:t>surfaces”:</a:t>
            </a:r>
            <a:r>
              <a:rPr lang="zh-CN" altLang="en-US" dirty="0"/>
              <a:t> </a:t>
            </a:r>
            <a:r>
              <a:rPr lang="en-US" altLang="zh-CN" dirty="0"/>
              <a:t>opaque</a:t>
            </a:r>
            <a:r>
              <a:rPr lang="zh-CN" altLang="en-US" dirty="0"/>
              <a:t> </a:t>
            </a:r>
            <a:r>
              <a:rPr lang="en-US" altLang="zh-CN" dirty="0"/>
              <a:t>(reflects</a:t>
            </a:r>
            <a:r>
              <a:rPr lang="zh-CN" altLang="en-US" dirty="0"/>
              <a:t> </a:t>
            </a:r>
            <a:r>
              <a:rPr lang="en-US" altLang="zh-CN" dirty="0"/>
              <a:t>light),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layout,</a:t>
            </a:r>
            <a:r>
              <a:rPr lang="zh-CN" altLang="en-US" dirty="0"/>
              <a:t> </a:t>
            </a:r>
            <a:r>
              <a:rPr lang="en-US" altLang="zh-CN" dirty="0"/>
              <a:t>subject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laws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(gravity,</a:t>
            </a:r>
            <a:r>
              <a:rPr lang="zh-CN" altLang="en-US" dirty="0"/>
              <a:t> </a:t>
            </a:r>
            <a:r>
              <a:rPr lang="en-US" altLang="zh-CN" dirty="0"/>
              <a:t>elasticity</a:t>
            </a:r>
            <a:r>
              <a:rPr lang="zh-CN" altLang="en-US" dirty="0"/>
              <a:t> </a:t>
            </a:r>
            <a:r>
              <a:rPr lang="en-US" altLang="zh-CN" dirty="0" err="1"/>
              <a:t>etc</a:t>
            </a:r>
            <a:r>
              <a:rPr lang="en-US" altLang="zh-CN" dirty="0"/>
              <a:t>)</a:t>
            </a:r>
          </a:p>
          <a:p>
            <a:pPr lvl="1"/>
            <a:r>
              <a:rPr lang="en-US" dirty="0">
                <a:sym typeface="Wingdings"/>
              </a:rPr>
              <a:t> Surface vs. plane</a:t>
            </a:r>
            <a:endParaRPr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perceptible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Textures</a:t>
            </a:r>
          </a:p>
          <a:p>
            <a:pPr lvl="1"/>
            <a:r>
              <a:rPr lang="en-US" altLang="zh-CN" dirty="0"/>
              <a:t>Orientations(e.g. slant)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38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25" y="4167539"/>
            <a:ext cx="2847975" cy="189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21" y="3996267"/>
            <a:ext cx="3136900" cy="26543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2524" t="13979" b="13979"/>
          <a:stretch/>
        </p:blipFill>
        <p:spPr>
          <a:xfrm>
            <a:off x="4571999" y="188259"/>
            <a:ext cx="4473521" cy="2466326"/>
          </a:xfrm>
        </p:spPr>
      </p:pic>
      <p:sp>
        <p:nvSpPr>
          <p:cNvPr id="8" name="Rectangle 7"/>
          <p:cNvSpPr/>
          <p:nvPr/>
        </p:nvSpPr>
        <p:spPr>
          <a:xfrm>
            <a:off x="2726859" y="3698277"/>
            <a:ext cx="2508516" cy="15316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Surface</a:t>
            </a:r>
            <a:r>
              <a:rPr lang="zh-CN" altLang="en-US" b="1" dirty="0"/>
              <a:t> </a:t>
            </a:r>
            <a:r>
              <a:rPr lang="en-US" altLang="zh-CN" b="1" dirty="0"/>
              <a:t>textures</a:t>
            </a:r>
            <a:r>
              <a:rPr lang="zh-CN" altLang="en-US" b="1" dirty="0"/>
              <a:t> </a:t>
            </a:r>
            <a:r>
              <a:rPr lang="en-US" altLang="zh-CN" b="1" dirty="0"/>
              <a:t>are</a:t>
            </a:r>
            <a:r>
              <a:rPr lang="zh-CN" altLang="en-US" b="1" dirty="0"/>
              <a:t> </a:t>
            </a:r>
            <a:r>
              <a:rPr lang="en-US" altLang="zh-CN" b="1" dirty="0"/>
              <a:t>perceptible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detecting</a:t>
            </a:r>
            <a:r>
              <a:rPr lang="zh-CN" altLang="en-US" b="1" dirty="0"/>
              <a:t> </a:t>
            </a:r>
            <a:r>
              <a:rPr lang="en-US" altLang="zh-CN" b="1" dirty="0"/>
              <a:t>light</a:t>
            </a:r>
            <a:r>
              <a:rPr lang="zh-CN" altLang="en-US" b="1" dirty="0"/>
              <a:t> </a:t>
            </a:r>
            <a:r>
              <a:rPr lang="en-US" altLang="zh-CN" b="1" dirty="0"/>
              <a:t>patterns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22" y="553384"/>
            <a:ext cx="3550521" cy="26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47569"/>
          <a:stretch/>
        </p:blipFill>
        <p:spPr>
          <a:xfrm>
            <a:off x="0" y="3862211"/>
            <a:ext cx="4261556" cy="2705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304" t="26437"/>
          <a:stretch/>
        </p:blipFill>
        <p:spPr>
          <a:xfrm>
            <a:off x="4419600" y="2033810"/>
            <a:ext cx="4628444" cy="27311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427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3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825" y="4167539"/>
            <a:ext cx="2847975" cy="189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21" y="3996267"/>
            <a:ext cx="3136900" cy="26543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524" t="13979" b="13979"/>
          <a:stretch/>
        </p:blipFill>
        <p:spPr>
          <a:xfrm>
            <a:off x="4571999" y="188259"/>
            <a:ext cx="4473521" cy="2466326"/>
          </a:xfrm>
        </p:spPr>
      </p:pic>
      <p:sp>
        <p:nvSpPr>
          <p:cNvPr id="8" name="Rectangle 7"/>
          <p:cNvSpPr/>
          <p:nvPr/>
        </p:nvSpPr>
        <p:spPr>
          <a:xfrm>
            <a:off x="2760298" y="3594101"/>
            <a:ext cx="1487145" cy="17497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Surface</a:t>
            </a:r>
            <a:r>
              <a:rPr lang="zh-CN" altLang="en-US" b="1" dirty="0"/>
              <a:t> </a:t>
            </a:r>
            <a:r>
              <a:rPr lang="en-US" altLang="zh-CN" b="1" dirty="0"/>
              <a:t>textures</a:t>
            </a:r>
            <a:r>
              <a:rPr lang="zh-CN" altLang="en-US" b="1" dirty="0"/>
              <a:t> </a:t>
            </a:r>
            <a:r>
              <a:rPr lang="en-US" altLang="zh-CN" b="1" dirty="0"/>
              <a:t>are</a:t>
            </a:r>
            <a:r>
              <a:rPr lang="zh-CN" altLang="en-US" b="1" dirty="0"/>
              <a:t> </a:t>
            </a:r>
            <a:r>
              <a:rPr lang="en-US" altLang="zh-CN" b="1" dirty="0"/>
              <a:t>perceptible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3" y="3781777"/>
            <a:ext cx="3556000" cy="266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94111" y="2919590"/>
            <a:ext cx="3819702" cy="6519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Surface</a:t>
            </a:r>
            <a:r>
              <a:rPr lang="zh-CN" altLang="en-US" b="1" dirty="0"/>
              <a:t> </a:t>
            </a:r>
            <a:r>
              <a:rPr lang="en-US" altLang="zh-CN" b="1" dirty="0"/>
              <a:t>slant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perceptible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22" y="553384"/>
            <a:ext cx="3550521" cy="26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Perceiving</a:t>
            </a:r>
            <a:r>
              <a:rPr lang="zh-CN" altLang="en-US" dirty="0"/>
              <a:t> </a:t>
            </a:r>
            <a:r>
              <a:rPr lang="en-US" altLang="zh-CN"/>
              <a:t>Slant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52281" r="-52281"/>
          <a:stretch>
            <a:fillRect/>
          </a:stretch>
        </p:blipFill>
        <p:spPr/>
      </p:pic>
      <p:sp>
        <p:nvSpPr>
          <p:cNvPr id="8" name="Rectangular Callout 7"/>
          <p:cNvSpPr/>
          <p:nvPr/>
        </p:nvSpPr>
        <p:spPr>
          <a:xfrm>
            <a:off x="7295444" y="2469444"/>
            <a:ext cx="1618369" cy="1580445"/>
          </a:xfrm>
          <a:prstGeom prst="wedgeRectCallout">
            <a:avLst>
              <a:gd name="adj1" fmla="val -93203"/>
              <a:gd name="adj2" fmla="val -133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slant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optics?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7083778" y="4318000"/>
            <a:ext cx="1830035" cy="1948329"/>
          </a:xfrm>
          <a:prstGeom prst="wedgeRectCallout">
            <a:avLst>
              <a:gd name="adj1" fmla="val -79876"/>
              <a:gd name="adj2" fmla="val -784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foreshortening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texture</a:t>
            </a:r>
            <a:r>
              <a:rPr lang="zh-CN" altLang="en-US" dirty="0"/>
              <a:t> </a:t>
            </a:r>
            <a:r>
              <a:rPr lang="en-US" altLang="zh-CN" dirty="0"/>
              <a:t>element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 </a:t>
            </a:r>
            <a:r>
              <a:rPr lang="en-US" altLang="zh-CN" dirty="0"/>
              <a:t>optics?</a:t>
            </a:r>
            <a:r>
              <a:rPr lang="zh-CN" altLang="en-US" dirty="0"/>
              <a:t>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7556" y="2469444"/>
            <a:ext cx="2610555" cy="2159000"/>
            <a:chOff x="550334" y="2695222"/>
            <a:chExt cx="1566333" cy="2159000"/>
          </a:xfrm>
        </p:grpSpPr>
        <p:sp>
          <p:nvSpPr>
            <p:cNvPr id="13" name="Oval 12"/>
            <p:cNvSpPr/>
            <p:nvPr/>
          </p:nvSpPr>
          <p:spPr>
            <a:xfrm>
              <a:off x="550334" y="2695222"/>
              <a:ext cx="1566333" cy="310445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50334" y="4543777"/>
              <a:ext cx="1566333" cy="310445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0334" y="2864556"/>
              <a:ext cx="1566333" cy="183444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ular Callout 15"/>
          <p:cNvSpPr/>
          <p:nvPr/>
        </p:nvSpPr>
        <p:spPr>
          <a:xfrm>
            <a:off x="606778" y="5235222"/>
            <a:ext cx="2201333" cy="1199445"/>
          </a:xfrm>
          <a:prstGeom prst="wedgeRectCallout">
            <a:avLst>
              <a:gd name="adj1" fmla="val 52885"/>
              <a:gd name="adj2" fmla="val -82206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Heterogeneous</a:t>
            </a:r>
            <a:r>
              <a:rPr lang="zh-CN" altLang="en-US" dirty="0"/>
              <a:t> </a:t>
            </a:r>
            <a:r>
              <a:rPr lang="en-US" altLang="zh-CN" dirty="0"/>
              <a:t>texture</a:t>
            </a:r>
            <a:r>
              <a:rPr lang="zh-CN" altLang="en-US" dirty="0"/>
              <a:t> </a:t>
            </a:r>
            <a:r>
              <a:rPr lang="en-US" altLang="zh-CN" dirty="0"/>
              <a:t>elements</a:t>
            </a:r>
            <a:r>
              <a:rPr lang="zh-CN" altLang="en-US" dirty="0"/>
              <a:t> </a:t>
            </a:r>
            <a:r>
              <a:rPr lang="en-US" altLang="zh-CN" dirty="0"/>
              <a:t>enables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2624" y="230218"/>
            <a:ext cx="4761189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What’s in the world ≠</a:t>
            </a:r>
            <a:r>
              <a:rPr lang="zh-CN" altLang="en-US" dirty="0"/>
              <a:t> </a:t>
            </a:r>
            <a:r>
              <a:rPr lang="en-US" altLang="zh-CN" dirty="0"/>
              <a:t>W</a:t>
            </a:r>
            <a:r>
              <a:rPr lang="en-US" dirty="0"/>
              <a:t>hat’s in the optics</a:t>
            </a:r>
          </a:p>
          <a:p>
            <a:r>
              <a:rPr lang="en-US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related!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222B-A21C-DC4B-8C4D-E63A8537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ecological</a:t>
            </a:r>
            <a:r>
              <a:rPr lang="zh-CN" altLang="en-US" dirty="0"/>
              <a:t> </a:t>
            </a:r>
            <a:r>
              <a:rPr lang="en-US" altLang="zh-CN" dirty="0"/>
              <a:t>approach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  <a:r>
              <a:rPr lang="zh-CN" altLang="en-US" dirty="0"/>
              <a:t> </a:t>
            </a:r>
            <a:r>
              <a:rPr lang="en-US" altLang="zh-CN" dirty="0"/>
              <a:t>(Gibson)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0FC9B3-9B4D-164E-9C9D-3414889F1ECA}"/>
                  </a:ext>
                </a:extLst>
              </p:cNvPr>
              <p:cNvSpPr txBox="1"/>
              <p:nvPr/>
            </p:nvSpPr>
            <p:spPr>
              <a:xfrm>
                <a:off x="200544" y="2151495"/>
                <a:ext cx="83267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𝐄𝐧𝐯𝐢𝐫𝐨𝐧𝐦𝐞𝐧𝐭</m:t>
                      </m:r>
                      <m:r>
                        <a:rPr lang="zh-CN" alt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≡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𝐈𝐧𝐟𝐨𝐫𝐦𝐚𝐭𝐢𝐨𝐧</m:t>
                      </m:r>
                      <m:r>
                        <a:rPr lang="zh-CN" alt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≡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𝐏𝐞𝐫𝐜𝐞𝐢𝐯𝐞𝐝</m:t>
                      </m:r>
                      <m:r>
                        <a:rPr lang="zh-CN" alt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𝐞𝐧𝐯𝐢𝐫𝐨𝐧𝐦𝐞𝐧𝐭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0FC9B3-9B4D-164E-9C9D-3414889F1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44" y="2151495"/>
                <a:ext cx="8326767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7DEE88-B63A-F846-A8A6-B8323672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06" y="2726399"/>
            <a:ext cx="7761605" cy="389724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Perception</a:t>
            </a:r>
            <a:r>
              <a:rPr lang="zh-CN" altLang="en-US" dirty="0"/>
              <a:t>  </a:t>
            </a:r>
            <a:r>
              <a:rPr lang="en-US" altLang="zh-CN" dirty="0"/>
              <a:t>--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gain</a:t>
            </a:r>
            <a:r>
              <a:rPr lang="zh-CN" altLang="en-US" dirty="0"/>
              <a:t> </a:t>
            </a:r>
            <a:r>
              <a:rPr lang="en-US" altLang="zh-CN" dirty="0"/>
              <a:t>direct</a:t>
            </a:r>
            <a:r>
              <a:rPr lang="zh-CN" altLang="en-US" dirty="0"/>
              <a:t> </a:t>
            </a:r>
            <a:r>
              <a:rPr lang="en-US" altLang="zh-CN" dirty="0"/>
              <a:t>awareness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behaviorally</a:t>
            </a:r>
            <a:r>
              <a:rPr lang="zh-CN" altLang="en-US" dirty="0"/>
              <a:t> </a:t>
            </a:r>
            <a:r>
              <a:rPr lang="en-US" altLang="zh-CN" dirty="0"/>
              <a:t>relevant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(Perception-Action</a:t>
            </a:r>
            <a:r>
              <a:rPr lang="zh-CN" altLang="en-US" dirty="0"/>
              <a:t> </a:t>
            </a:r>
            <a:r>
              <a:rPr lang="en-US" altLang="zh-CN" dirty="0"/>
              <a:t>coupling)</a:t>
            </a:r>
          </a:p>
          <a:p>
            <a:pPr lvl="1"/>
            <a:r>
              <a:rPr lang="en-US" altLang="zh-CN" dirty="0"/>
              <a:t>Successfully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criterion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veridical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</a:p>
          <a:p>
            <a:pPr lvl="1"/>
            <a:r>
              <a:rPr lang="en-US" altLang="zh-CN" dirty="0"/>
              <a:t>Empirically,</a:t>
            </a:r>
            <a:r>
              <a:rPr lang="zh-CN" altLang="en-US" dirty="0"/>
              <a:t> </a:t>
            </a:r>
            <a:r>
              <a:rPr lang="en-US" altLang="zh-CN" dirty="0"/>
              <a:t>measuring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effectiveness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r>
              <a:rPr lang="zh-CN" altLang="en-US" dirty="0"/>
              <a:t> </a:t>
            </a:r>
            <a:r>
              <a:rPr lang="en-US" altLang="zh-CN" dirty="0"/>
              <a:t>(not,</a:t>
            </a:r>
            <a:r>
              <a:rPr lang="zh-CN" altLang="en-US" dirty="0"/>
              <a:t> </a:t>
            </a:r>
            <a:r>
              <a:rPr lang="en-US" altLang="zh-CN" dirty="0"/>
              <a:t>say,</a:t>
            </a:r>
            <a:r>
              <a:rPr lang="zh-CN" altLang="en-US" dirty="0"/>
              <a:t> </a:t>
            </a:r>
            <a:r>
              <a:rPr lang="en-US" altLang="zh-CN" dirty="0"/>
              <a:t>verbal</a:t>
            </a:r>
            <a:r>
              <a:rPr lang="zh-CN" altLang="en-US" dirty="0"/>
              <a:t> </a:t>
            </a:r>
            <a:r>
              <a:rPr lang="en-US" altLang="zh-CN" dirty="0"/>
              <a:t>accounts)</a:t>
            </a:r>
          </a:p>
          <a:p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separate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actor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her</a:t>
            </a:r>
            <a:r>
              <a:rPr lang="zh-CN" altLang="en-US" dirty="0"/>
              <a:t> </a:t>
            </a:r>
            <a:r>
              <a:rPr lang="en-US" altLang="zh-CN" dirty="0"/>
              <a:t>environment</a:t>
            </a:r>
            <a:r>
              <a:rPr lang="zh-CN" altLang="en-US" dirty="0"/>
              <a:t> </a:t>
            </a:r>
            <a:r>
              <a:rPr lang="en-US" altLang="zh-CN" dirty="0"/>
              <a:t>(Actor-Environment</a:t>
            </a:r>
            <a:r>
              <a:rPr lang="zh-CN" altLang="en-US" dirty="0"/>
              <a:t> </a:t>
            </a:r>
            <a:r>
              <a:rPr lang="en-US" altLang="zh-CN" dirty="0"/>
              <a:t>mutuality)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</a:p>
          <a:p>
            <a:pPr lvl="1"/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perceive,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inference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”fill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blank”;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info,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simply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perceive</a:t>
            </a:r>
          </a:p>
          <a:p>
            <a:pPr lvl="1"/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found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optic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array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(reanalyze</a:t>
            </a:r>
            <a:r>
              <a:rPr lang="zh-CN" altLang="en-US" dirty="0"/>
              <a:t> </a:t>
            </a:r>
            <a:r>
              <a:rPr lang="en-US" altLang="zh-CN" dirty="0"/>
              <a:t>S</a:t>
            </a:r>
            <a:r>
              <a:rPr lang="en-US" altLang="zh-CN" baseline="-25000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optic</a:t>
            </a:r>
            <a:r>
              <a:rPr lang="zh-CN" altLang="en-US" dirty="0"/>
              <a:t> </a:t>
            </a:r>
            <a:r>
              <a:rPr lang="en-US" altLang="zh-CN" dirty="0"/>
              <a:t>array)</a:t>
            </a:r>
          </a:p>
        </p:txBody>
      </p:sp>
    </p:spTree>
    <p:extLst>
      <p:ext uri="{BB962C8B-B14F-4D97-AF65-F5344CB8AC3E}">
        <p14:creationId xmlns:p14="http://schemas.microsoft.com/office/powerpoint/2010/main" val="184269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Foreshortening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optics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925" r="-15925"/>
          <a:stretch>
            <a:fillRect/>
          </a:stretch>
        </p:blipFill>
        <p:spPr>
          <a:xfrm>
            <a:off x="1420982" y="2595562"/>
            <a:ext cx="7610476" cy="3670767"/>
          </a:xfrm>
        </p:spPr>
      </p:pic>
      <p:sp>
        <p:nvSpPr>
          <p:cNvPr id="3" name="Rectangle 2"/>
          <p:cNvSpPr/>
          <p:nvPr/>
        </p:nvSpPr>
        <p:spPr>
          <a:xfrm>
            <a:off x="131386" y="2038256"/>
            <a:ext cx="2072956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Foreshortening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an object or distance to appear shorter than it actually is because it is angled toward the viewer. An object is often not scaled evenly: a circle often appears as an ellipse and a square can appear as a trapezoid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slanted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80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Textures on the 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7618"/>
            <a:ext cx="8965381" cy="33703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2464269"/>
            <a:ext cx="1451549" cy="740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58593" y="2200917"/>
            <a:ext cx="1451549" cy="7407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62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57" y="2552682"/>
            <a:ext cx="8903384" cy="3237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3578" y="5560249"/>
            <a:ext cx="113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Textured</a:t>
            </a:r>
            <a:r>
              <a:rPr lang="zh-CN" altLang="en-US" dirty="0"/>
              <a:t> </a:t>
            </a:r>
            <a:r>
              <a:rPr lang="en-US" altLang="zh-CN" dirty="0"/>
              <a:t>ground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E123A6-4CE9-A04A-884A-D963BB648F02}"/>
              </a:ext>
            </a:extLst>
          </p:cNvPr>
          <p:cNvSpPr/>
          <p:nvPr/>
        </p:nvSpPr>
        <p:spPr>
          <a:xfrm>
            <a:off x="6013759" y="1022593"/>
            <a:ext cx="3023182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NewRomanPSMT" panose="02020603050405020304" pitchFamily="18" charset="0"/>
              </a:rPr>
              <a:t>Optic</a:t>
            </a:r>
            <a:r>
              <a:rPr lang="zh-CN" altLang="en-US" dirty="0">
                <a:latin typeface="TimesNewRomanPSMT" panose="02020603050405020304" pitchFamily="18" charset="0"/>
              </a:rPr>
              <a:t> </a:t>
            </a:r>
            <a:r>
              <a:rPr lang="en-US" altLang="zh-CN" dirty="0">
                <a:latin typeface="TimesNewRomanPSMT" panose="02020603050405020304" pitchFamily="18" charset="0"/>
              </a:rPr>
              <a:t>Array:</a:t>
            </a:r>
            <a:r>
              <a:rPr lang="zh-CN" altLang="en-US" dirty="0">
                <a:latin typeface="TimesNewRomanPSMT" panose="02020603050405020304" pitchFamily="18" charset="0"/>
              </a:rPr>
              <a:t> </a:t>
            </a:r>
            <a:r>
              <a:rPr lang="en-US" dirty="0">
                <a:latin typeface="TimesNewRomanPSMT" panose="02020603050405020304" pitchFamily="18" charset="0"/>
              </a:rPr>
              <a:t>Higher-order spatiotemporal patterns of stimulation that are specific to environmental properties </a:t>
            </a:r>
            <a:r>
              <a:rPr lang="en-US" dirty="0">
                <a:latin typeface="TimesNewRomanPS"/>
              </a:rPr>
              <a:t>within an </a:t>
            </a:r>
            <a:r>
              <a:rPr lang="en-US" i="1" dirty="0">
                <a:latin typeface="TimesNewRomanPS"/>
              </a:rPr>
              <a:t>ecological context of constraint </a:t>
            </a:r>
            <a:r>
              <a:rPr lang="en-US" altLang="zh-CN" dirty="0">
                <a:latin typeface="TimesNewRomanPS"/>
              </a:rPr>
              <a:t>(means</a:t>
            </a:r>
            <a:r>
              <a:rPr lang="zh-CN" altLang="en-US" dirty="0">
                <a:latin typeface="TimesNewRomanPS"/>
              </a:rPr>
              <a:t> </a:t>
            </a:r>
            <a:r>
              <a:rPr lang="en-US" altLang="zh-CN" dirty="0">
                <a:latin typeface="TimesNewRomanPS"/>
              </a:rPr>
              <a:t>constraints</a:t>
            </a:r>
            <a:r>
              <a:rPr lang="zh-CN" altLang="en-US" dirty="0">
                <a:latin typeface="TimesNewRomanPS"/>
              </a:rPr>
              <a:t> </a:t>
            </a:r>
            <a:r>
              <a:rPr lang="en-US" altLang="zh-CN" dirty="0">
                <a:latin typeface="TimesNewRomanPS"/>
              </a:rPr>
              <a:t>from</a:t>
            </a:r>
            <a:r>
              <a:rPr lang="zh-CN" altLang="en-US" dirty="0">
                <a:latin typeface="TimesNewRomanPS"/>
              </a:rPr>
              <a:t> </a:t>
            </a:r>
            <a:r>
              <a:rPr lang="en-US" altLang="zh-CN" dirty="0">
                <a:latin typeface="TimesNewRomanPS"/>
              </a:rPr>
              <a:t>the</a:t>
            </a:r>
            <a:r>
              <a:rPr lang="zh-CN" altLang="en-US" dirty="0">
                <a:latin typeface="TimesNewRomanPS"/>
              </a:rPr>
              <a:t> </a:t>
            </a:r>
            <a:r>
              <a:rPr lang="en-US" altLang="zh-CN" dirty="0">
                <a:latin typeface="TimesNewRomanPS"/>
              </a:rPr>
              <a:t>environment)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80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Perceiving</a:t>
            </a:r>
            <a:r>
              <a:rPr lang="zh-CN" altLang="en-US" dirty="0"/>
              <a:t> </a:t>
            </a:r>
            <a:r>
              <a:rPr lang="en-US" altLang="zh-CN" dirty="0"/>
              <a:t>Slant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4934" y="2239396"/>
            <a:ext cx="52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Gradient: rate of change of texture elements</a:t>
            </a:r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524" t="13979" b="13979"/>
          <a:stretch/>
        </p:blipFill>
        <p:spPr>
          <a:xfrm>
            <a:off x="225777" y="3010481"/>
            <a:ext cx="4473521" cy="2466326"/>
          </a:xfrm>
        </p:spPr>
      </p:pic>
      <p:sp>
        <p:nvSpPr>
          <p:cNvPr id="14" name="Rectangle 13"/>
          <p:cNvSpPr/>
          <p:nvPr/>
        </p:nvSpPr>
        <p:spPr>
          <a:xfrm>
            <a:off x="778933" y="3307644"/>
            <a:ext cx="1016001" cy="64346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8933" y="4601602"/>
            <a:ext cx="1016001" cy="64346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05" y="2897269"/>
            <a:ext cx="1981906" cy="12845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405" y="4866890"/>
            <a:ext cx="1981906" cy="1254601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14" idx="3"/>
          </p:cNvCxnSpPr>
          <p:nvPr/>
        </p:nvCxnSpPr>
        <p:spPr>
          <a:xfrm flipV="1">
            <a:off x="1794934" y="3397956"/>
            <a:ext cx="3635022" cy="2314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94934" y="4917691"/>
            <a:ext cx="3770488" cy="57649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26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Perceiving</a:t>
            </a:r>
            <a:r>
              <a:rPr lang="zh-CN" altLang="en-US" dirty="0"/>
              <a:t> </a:t>
            </a:r>
            <a:r>
              <a:rPr lang="en-US" altLang="zh-CN" dirty="0"/>
              <a:t>Slant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4934" y="2239396"/>
            <a:ext cx="52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Gradient: rate of change of texture elements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68" y="3013007"/>
            <a:ext cx="4474810" cy="33561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4711" y="3262489"/>
            <a:ext cx="1027289" cy="63217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4710" y="5604933"/>
            <a:ext cx="1027289" cy="63217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147" y="2809868"/>
            <a:ext cx="2540141" cy="1573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147" y="4816218"/>
            <a:ext cx="2540141" cy="164905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191798" y="5943600"/>
            <a:ext cx="3635022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11023" y="3462867"/>
            <a:ext cx="3635022" cy="2314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80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Perceiving</a:t>
            </a:r>
            <a:r>
              <a:rPr lang="zh-CN" altLang="en-US" dirty="0"/>
              <a:t> </a:t>
            </a:r>
            <a:r>
              <a:rPr lang="en-US" altLang="zh-CN" dirty="0"/>
              <a:t>Slant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854" r="-4854"/>
          <a:stretch>
            <a:fillRect/>
          </a:stretch>
        </p:blipFill>
        <p:spPr>
          <a:xfrm>
            <a:off x="-400341" y="2775154"/>
            <a:ext cx="7610475" cy="3670300"/>
          </a:xfrm>
        </p:spPr>
      </p:pic>
      <p:sp>
        <p:nvSpPr>
          <p:cNvPr id="3" name="TextBox 2"/>
          <p:cNvSpPr txBox="1"/>
          <p:nvPr/>
        </p:nvSpPr>
        <p:spPr>
          <a:xfrm>
            <a:off x="1794934" y="2239396"/>
            <a:ext cx="52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Gradient: rate of change of texture elements</a:t>
            </a:r>
          </a:p>
        </p:txBody>
      </p:sp>
      <p:pic>
        <p:nvPicPr>
          <p:cNvPr id="6" name="Picture 5" descr="vasarel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12" y="4459253"/>
            <a:ext cx="1986201" cy="198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21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739"/>
          <a:stretch/>
        </p:blipFill>
        <p:spPr>
          <a:xfrm>
            <a:off x="3259763" y="1285048"/>
            <a:ext cx="5436220" cy="5572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9763" y="188259"/>
            <a:ext cx="532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size,</a:t>
            </a:r>
            <a:r>
              <a:rPr lang="zh-CN" altLang="en-US" dirty="0"/>
              <a:t> </a:t>
            </a:r>
            <a:r>
              <a:rPr lang="en-US" altLang="zh-CN" dirty="0"/>
              <a:t>density,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foreshortening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texture</a:t>
            </a:r>
            <a:r>
              <a:rPr lang="zh-CN" altLang="en-US" dirty="0"/>
              <a:t> </a:t>
            </a:r>
            <a:r>
              <a:rPr lang="en-US" altLang="zh-CN" dirty="0"/>
              <a:t>elements.</a:t>
            </a:r>
          </a:p>
          <a:p>
            <a:r>
              <a:rPr lang="en-US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info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slant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78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Brace 5"/>
          <p:cNvSpPr/>
          <p:nvPr/>
        </p:nvSpPr>
        <p:spPr>
          <a:xfrm>
            <a:off x="1764632" y="2938016"/>
            <a:ext cx="556592" cy="1032405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1743242" y="4122821"/>
            <a:ext cx="577982" cy="1597358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269552"/>
            <a:ext cx="1787669" cy="369332"/>
          </a:xfrm>
          <a:prstGeom prst="rect">
            <a:avLst/>
          </a:prstGeom>
          <a:noFill/>
          <a:ln>
            <a:solidFill>
              <a:srgbClr val="21449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Small gradient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807103"/>
            <a:ext cx="1843661" cy="369332"/>
          </a:xfrm>
          <a:prstGeom prst="rect">
            <a:avLst/>
          </a:prstGeom>
          <a:noFill/>
          <a:ln>
            <a:solidFill>
              <a:srgbClr val="21449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Large gradient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7399450" y="2856089"/>
            <a:ext cx="479899" cy="1266732"/>
          </a:xfrm>
          <a:prstGeom prst="rightBrace">
            <a:avLst/>
          </a:prstGeom>
          <a:ln>
            <a:solidFill>
              <a:srgbClr val="2144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7399451" y="4122821"/>
            <a:ext cx="479898" cy="1680663"/>
          </a:xfrm>
          <a:prstGeom prst="rightBrace">
            <a:avLst/>
          </a:prstGeom>
          <a:ln>
            <a:solidFill>
              <a:srgbClr val="2144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810001" y="3689369"/>
            <a:ext cx="1402948" cy="923330"/>
          </a:xfrm>
          <a:prstGeom prst="rect">
            <a:avLst/>
          </a:prstGeom>
          <a:noFill/>
          <a:ln>
            <a:solidFill>
              <a:srgbClr val="21449B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Equal </a:t>
            </a:r>
          </a:p>
          <a:p>
            <a:r>
              <a:rPr lang="en-US" dirty="0"/>
              <a:t>gradient;</a:t>
            </a:r>
          </a:p>
          <a:p>
            <a:r>
              <a:rPr lang="en-US" dirty="0"/>
              <a:t>Diff density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98424" y="802105"/>
            <a:ext cx="3796631" cy="1564106"/>
          </a:xfrm>
          <a:prstGeom prst="wedgeEllipseCallout">
            <a:avLst>
              <a:gd name="adj1" fmla="val -29880"/>
              <a:gd name="adj2" fmla="val 9201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Sudden change in gradient indicates a change in slant, seen as a “bent”.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4799263" y="655053"/>
            <a:ext cx="3756526" cy="1711158"/>
          </a:xfrm>
          <a:prstGeom prst="wedgeEllipseCallout">
            <a:avLst>
              <a:gd name="adj1" fmla="val 47139"/>
              <a:gd name="adj2" fmla="val 8281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Sudden change in density w/o changing gradient indicate no change of slant, seen as a “step”.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224" y="2748519"/>
            <a:ext cx="2379707" cy="29716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053" y="2772784"/>
            <a:ext cx="2293397" cy="2947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C0CA40-A111-4C4D-A260-E674B2EADA9B}"/>
              </a:ext>
            </a:extLst>
          </p:cNvPr>
          <p:cNvSpPr txBox="1"/>
          <p:nvPr/>
        </p:nvSpPr>
        <p:spPr>
          <a:xfrm>
            <a:off x="941560" y="6074875"/>
            <a:ext cx="708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/>
              <a:t>Optical</a:t>
            </a:r>
            <a:r>
              <a:rPr lang="zh-CN" altLang="en-US" b="1" i="1" dirty="0"/>
              <a:t> </a:t>
            </a:r>
            <a:r>
              <a:rPr lang="en-US" altLang="zh-CN" b="1" i="1" dirty="0"/>
              <a:t>patterns</a:t>
            </a:r>
            <a:r>
              <a:rPr lang="zh-CN" altLang="en-US" b="1" i="1" dirty="0"/>
              <a:t> </a:t>
            </a:r>
            <a:r>
              <a:rPr lang="en-US" altLang="zh-CN" b="1" i="1" dirty="0"/>
              <a:t>specify</a:t>
            </a:r>
            <a:r>
              <a:rPr lang="zh-CN" altLang="en-US" b="1" i="1" dirty="0"/>
              <a:t> </a:t>
            </a:r>
            <a:r>
              <a:rPr lang="en-US" altLang="zh-CN" b="1" i="1" dirty="0"/>
              <a:t>world</a:t>
            </a:r>
            <a:r>
              <a:rPr lang="zh-CN" altLang="en-US" b="1" i="1" dirty="0"/>
              <a:t> </a:t>
            </a:r>
            <a:r>
              <a:rPr lang="en-US" altLang="zh-CN" b="1" i="1" dirty="0"/>
              <a:t>properties</a:t>
            </a:r>
            <a:r>
              <a:rPr lang="zh-CN" altLang="en-US" b="1" i="1" dirty="0"/>
              <a:t> </a:t>
            </a:r>
            <a:r>
              <a:rPr lang="en-US" altLang="zh-CN" b="1" i="1" dirty="0"/>
              <a:t>(not</a:t>
            </a:r>
            <a:r>
              <a:rPr lang="zh-CN" altLang="en-US" b="1" i="1" dirty="0"/>
              <a:t> </a:t>
            </a:r>
            <a:r>
              <a:rPr lang="en-US" altLang="zh-CN" b="1" i="1" dirty="0"/>
              <a:t>similarity</a:t>
            </a:r>
            <a:r>
              <a:rPr lang="zh-CN" altLang="en-US" b="1" i="1" dirty="0"/>
              <a:t> </a:t>
            </a:r>
            <a:r>
              <a:rPr lang="en-US" altLang="zh-CN" b="1" i="1" dirty="0"/>
              <a:t>based)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4498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01232" y="2896192"/>
            <a:ext cx="5389790" cy="2917585"/>
            <a:chOff x="1801232" y="2896193"/>
            <a:chExt cx="6674358" cy="31332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800" y="2896194"/>
              <a:ext cx="6519790" cy="3133297"/>
            </a:xfrm>
            <a:prstGeom prst="rect">
              <a:avLst/>
            </a:prstGeom>
          </p:spPr>
        </p:pic>
        <p:sp>
          <p:nvSpPr>
            <p:cNvPr id="6" name="Right Triangle 5"/>
            <p:cNvSpPr/>
            <p:nvPr/>
          </p:nvSpPr>
          <p:spPr>
            <a:xfrm rot="10800000">
              <a:off x="6729808" y="2896193"/>
              <a:ext cx="1745781" cy="2505530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/>
            <p:cNvSpPr/>
            <p:nvPr/>
          </p:nvSpPr>
          <p:spPr>
            <a:xfrm rot="10800000" flipH="1">
              <a:off x="1801232" y="2896194"/>
              <a:ext cx="1745781" cy="2505530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995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we covered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2"/>
            <a:ext cx="7610476" cy="4026216"/>
          </a:xfrm>
        </p:spPr>
        <p:txBody>
          <a:bodyPr>
            <a:normAutofit/>
          </a:bodyPr>
          <a:lstStyle/>
          <a:p>
            <a:r>
              <a:rPr lang="en-US" dirty="0"/>
              <a:t>Perception and Action</a:t>
            </a:r>
          </a:p>
          <a:p>
            <a:r>
              <a:rPr lang="en-US" dirty="0"/>
              <a:t>Optics, world</a:t>
            </a:r>
          </a:p>
          <a:p>
            <a:r>
              <a:rPr lang="en-US" dirty="0"/>
              <a:t>Surface (vs. plane)</a:t>
            </a:r>
          </a:p>
          <a:p>
            <a:pPr lvl="1"/>
            <a:r>
              <a:rPr lang="en-US" dirty="0"/>
              <a:t>Texture</a:t>
            </a:r>
            <a:r>
              <a:rPr lang="zh-CN" altLang="en-US" dirty="0"/>
              <a:t> </a:t>
            </a:r>
            <a:r>
              <a:rPr lang="en-US" altLang="zh-CN" dirty="0"/>
              <a:t>element</a:t>
            </a:r>
          </a:p>
          <a:p>
            <a:pPr lvl="1"/>
            <a:r>
              <a:rPr lang="en-US" dirty="0"/>
              <a:t>Slant</a:t>
            </a:r>
          </a:p>
          <a:p>
            <a:pPr lvl="1"/>
            <a:r>
              <a:rPr lang="en-US" dirty="0"/>
              <a:t>Foreshortening</a:t>
            </a:r>
          </a:p>
          <a:p>
            <a:pPr lvl="1"/>
            <a:r>
              <a:rPr lang="en-US" dirty="0"/>
              <a:t>Texture</a:t>
            </a:r>
            <a:r>
              <a:rPr lang="zh-CN" altLang="en-US" dirty="0"/>
              <a:t> </a:t>
            </a:r>
            <a:r>
              <a:rPr lang="en-US" dirty="0"/>
              <a:t>gradient</a:t>
            </a:r>
          </a:p>
          <a:p>
            <a:r>
              <a:rPr lang="en-US" dirty="0"/>
              <a:t>What is the optical information for slant?</a:t>
            </a:r>
          </a:p>
        </p:txBody>
      </p:sp>
    </p:spTree>
    <p:extLst>
      <p:ext uri="{BB962C8B-B14F-4D97-AF65-F5344CB8AC3E}">
        <p14:creationId xmlns:p14="http://schemas.microsoft.com/office/powerpoint/2010/main" val="418679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222B-A21C-DC4B-8C4D-E63A8537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Environment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econiches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7DEE88-B63A-F846-A8A6-B8323672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07" y="2275367"/>
            <a:ext cx="7931726" cy="4348277"/>
          </a:xfrm>
        </p:spPr>
        <p:txBody>
          <a:bodyPr>
            <a:normAutofit/>
          </a:bodyPr>
          <a:lstStyle/>
          <a:p>
            <a:r>
              <a:rPr lang="en-US" altLang="zh-CN" dirty="0"/>
              <a:t>Environment: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relevant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animals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behaviors</a:t>
            </a:r>
          </a:p>
          <a:p>
            <a:r>
              <a:rPr lang="en-US" altLang="zh-CN" dirty="0" err="1"/>
              <a:t>Echoniche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partitioning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environmental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relevant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particular</a:t>
            </a:r>
            <a:r>
              <a:rPr lang="zh-CN" altLang="en-US" dirty="0"/>
              <a:t> </a:t>
            </a:r>
            <a:r>
              <a:rPr lang="en-US" altLang="zh-CN" dirty="0"/>
              <a:t>species’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life</a:t>
            </a:r>
          </a:p>
          <a:p>
            <a:r>
              <a:rPr lang="en-US" altLang="zh-CN" dirty="0"/>
              <a:t>A-E</a:t>
            </a:r>
            <a:r>
              <a:rPr lang="zh-CN" altLang="en-US" dirty="0"/>
              <a:t> </a:t>
            </a:r>
            <a:r>
              <a:rPr lang="en-US" altLang="zh-CN" dirty="0"/>
              <a:t>mutuality:</a:t>
            </a:r>
            <a:r>
              <a:rPr lang="zh-CN" altLang="en-US" dirty="0"/>
              <a:t> </a:t>
            </a:r>
            <a:r>
              <a:rPr lang="en-US" altLang="zh-CN" dirty="0"/>
              <a:t>animal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econiche</a:t>
            </a:r>
            <a:r>
              <a:rPr lang="zh-CN" altLang="en-US" dirty="0"/>
              <a:t> </a:t>
            </a:r>
            <a:r>
              <a:rPr lang="en-US" altLang="zh-CN" dirty="0"/>
              <a:t>co-evolved</a:t>
            </a:r>
          </a:p>
          <a:p>
            <a:pPr lvl="1"/>
            <a:r>
              <a:rPr lang="en-US" altLang="zh-CN" dirty="0"/>
              <a:t>Animal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adaptation;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econiche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niche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construction</a:t>
            </a:r>
            <a:endParaRPr lang="en-US" altLang="zh-CN" dirty="0"/>
          </a:p>
          <a:p>
            <a:r>
              <a:rPr lang="en-US" altLang="zh-CN" dirty="0"/>
              <a:t>Animals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adapted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regularities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niche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successful</a:t>
            </a:r>
            <a:r>
              <a:rPr lang="zh-CN" altLang="en-US" dirty="0"/>
              <a:t> </a:t>
            </a:r>
            <a:r>
              <a:rPr lang="en-US" altLang="zh-CN" dirty="0"/>
              <a:t>perception/action</a:t>
            </a:r>
          </a:p>
          <a:p>
            <a:pPr lvl="1"/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regularities:</a:t>
            </a:r>
            <a:r>
              <a:rPr lang="zh-CN" altLang="en-US" dirty="0"/>
              <a:t> </a:t>
            </a:r>
            <a:r>
              <a:rPr lang="en-US" altLang="zh-CN" dirty="0"/>
              <a:t>habitat,</a:t>
            </a:r>
            <a:r>
              <a:rPr lang="zh-CN" altLang="en-US" dirty="0"/>
              <a:t> </a:t>
            </a:r>
            <a:r>
              <a:rPr lang="en-US" altLang="zh-CN" dirty="0"/>
              <a:t>food</a:t>
            </a:r>
            <a:r>
              <a:rPr lang="zh-CN" altLang="en-US" dirty="0"/>
              <a:t> </a:t>
            </a:r>
            <a:r>
              <a:rPr lang="en-US" altLang="zh-CN" dirty="0"/>
              <a:t>sources,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properties…</a:t>
            </a:r>
          </a:p>
          <a:p>
            <a:pPr lvl="1"/>
            <a:r>
              <a:rPr lang="en-US" altLang="zh-CN" dirty="0"/>
              <a:t>Informational</a:t>
            </a:r>
            <a:r>
              <a:rPr lang="zh-CN" altLang="en-US" dirty="0"/>
              <a:t> </a:t>
            </a:r>
            <a:r>
              <a:rPr lang="en-US" altLang="zh-CN" dirty="0"/>
              <a:t>regularities: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stimulation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specify</a:t>
            </a:r>
            <a:r>
              <a:rPr lang="zh-CN" altLang="en-US" dirty="0"/>
              <a:t> </a:t>
            </a:r>
            <a:r>
              <a:rPr lang="en-US" altLang="zh-CN" dirty="0"/>
              <a:t>behaviorally-relevant</a:t>
            </a:r>
            <a:r>
              <a:rPr lang="zh-CN" altLang="en-US" dirty="0"/>
              <a:t> </a:t>
            </a:r>
            <a:r>
              <a:rPr lang="en-US" altLang="zh-CN" dirty="0"/>
              <a:t>properties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niche</a:t>
            </a:r>
          </a:p>
        </p:txBody>
      </p:sp>
    </p:spTree>
    <p:extLst>
      <p:ext uri="{BB962C8B-B14F-4D97-AF65-F5344CB8AC3E}">
        <p14:creationId xmlns:p14="http://schemas.microsoft.com/office/powerpoint/2010/main" val="1267565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688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66020" y="4979853"/>
            <a:ext cx="3977979" cy="1477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/>
              <a:t>If I stand here</a:t>
            </a:r>
            <a:r>
              <a:rPr lang="zh-CN" altLang="en-US" dirty="0"/>
              <a:t> </a:t>
            </a:r>
            <a:r>
              <a:rPr lang="en-US" dirty="0"/>
              <a:t>and experience foreshortening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friend</a:t>
            </a:r>
            <a:r>
              <a:rPr lang="zh-CN" altLang="en-US" dirty="0"/>
              <a:t> </a:t>
            </a:r>
            <a:r>
              <a:rPr lang="en-US" altLang="zh-CN" dirty="0"/>
              <a:t>who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standing</a:t>
            </a:r>
            <a:r>
              <a:rPr lang="zh-CN" altLang="en-US" dirty="0"/>
              <a:t> </a:t>
            </a:r>
            <a:r>
              <a:rPr lang="en-US" altLang="zh-CN" dirty="0"/>
              <a:t>across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me?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suggest in an eco framework?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981" y="0"/>
            <a:ext cx="757800" cy="984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985" t="7637" r="17991"/>
          <a:stretch/>
        </p:blipFill>
        <p:spPr>
          <a:xfrm>
            <a:off x="4171241" y="4443373"/>
            <a:ext cx="713540" cy="17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49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Chapters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dirty="0"/>
              <a:t>and </a:t>
            </a:r>
            <a:r>
              <a:rPr lang="en-US" altLang="zh-CN" dirty="0"/>
              <a:t>3</a:t>
            </a:r>
            <a:r>
              <a:rPr lang="en-US" dirty="0"/>
              <a:t> of Gibson (1979/1986).</a:t>
            </a:r>
          </a:p>
        </p:txBody>
      </p:sp>
    </p:spTree>
    <p:extLst>
      <p:ext uri="{BB962C8B-B14F-4D97-AF65-F5344CB8AC3E}">
        <p14:creationId xmlns:p14="http://schemas.microsoft.com/office/powerpoint/2010/main" val="388684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0175A1-6394-694A-B8D6-D3FA55BF0C40}"/>
              </a:ext>
            </a:extLst>
          </p:cNvPr>
          <p:cNvSpPr txBox="1"/>
          <p:nvPr/>
        </p:nvSpPr>
        <p:spPr>
          <a:xfrm>
            <a:off x="1212111" y="398217"/>
            <a:ext cx="6696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How</a:t>
            </a:r>
            <a:r>
              <a:rPr lang="zh-CN" altLang="en-US" sz="2000" dirty="0"/>
              <a:t> </a:t>
            </a:r>
            <a:r>
              <a:rPr lang="en-US" altLang="zh-CN" sz="2000" dirty="0"/>
              <a:t>does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narwhal</a:t>
            </a:r>
            <a:r>
              <a:rPr lang="zh-CN" altLang="en-US" sz="2000" dirty="0"/>
              <a:t> </a:t>
            </a:r>
            <a:r>
              <a:rPr lang="en-US" altLang="zh-CN" sz="2000" dirty="0"/>
              <a:t>perceive</a:t>
            </a:r>
            <a:r>
              <a:rPr lang="zh-CN" altLang="en-US" sz="2000" dirty="0"/>
              <a:t> </a:t>
            </a:r>
            <a:r>
              <a:rPr lang="en-US" altLang="zh-CN" sz="2000" dirty="0"/>
              <a:t>surface</a:t>
            </a:r>
            <a:r>
              <a:rPr lang="zh-CN" altLang="en-US" sz="2000" dirty="0"/>
              <a:t> </a:t>
            </a:r>
            <a:r>
              <a:rPr lang="en-US" altLang="zh-CN" sz="2000" dirty="0"/>
              <a:t>penetrability?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0799F-D40D-8E4A-83D2-CAA1AEFD2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473" y="1064141"/>
            <a:ext cx="3759200" cy="266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E8EC8-4CF2-EF40-8094-332590C065B3}"/>
              </a:ext>
            </a:extLst>
          </p:cNvPr>
          <p:cNvSpPr txBox="1"/>
          <p:nvPr/>
        </p:nvSpPr>
        <p:spPr>
          <a:xfrm>
            <a:off x="478465" y="4262769"/>
            <a:ext cx="8482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Sensory</a:t>
            </a:r>
            <a:r>
              <a:rPr lang="zh-CN" altLang="en-US" dirty="0"/>
              <a:t> </a:t>
            </a:r>
            <a:r>
              <a:rPr lang="en-US" altLang="zh-CN" dirty="0"/>
              <a:t>organ: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tusk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perceive?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Penetrability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ice</a:t>
            </a:r>
            <a:r>
              <a:rPr lang="zh-CN" altLang="en-US" dirty="0"/>
              <a:t> </a:t>
            </a:r>
            <a:r>
              <a:rPr lang="en-US" altLang="zh-CN" dirty="0"/>
              <a:t>(an</a:t>
            </a:r>
            <a:r>
              <a:rPr lang="zh-CN" altLang="en-US" dirty="0"/>
              <a:t> </a:t>
            </a:r>
            <a:r>
              <a:rPr lang="en-US" altLang="zh-CN" dirty="0"/>
              <a:t>environmental</a:t>
            </a:r>
            <a:r>
              <a:rPr lang="zh-CN" altLang="en-US" dirty="0"/>
              <a:t> </a:t>
            </a:r>
            <a:r>
              <a:rPr lang="en-US" altLang="zh-CN" dirty="0"/>
              <a:t>property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econiche)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perception: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salt</a:t>
            </a:r>
            <a:r>
              <a:rPr lang="zh-CN" altLang="en-US" dirty="0"/>
              <a:t> </a:t>
            </a:r>
            <a:r>
              <a:rPr lang="en-US" altLang="zh-CN" dirty="0"/>
              <a:t>concentration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</a:t>
            </a:r>
            <a:r>
              <a:rPr lang="en-US" altLang="zh-CN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perceptual</a:t>
            </a:r>
            <a:r>
              <a:rPr lang="zh-CN" altLang="en-US" dirty="0"/>
              <a:t> </a:t>
            </a:r>
            <a:r>
              <a:rPr lang="en-US" altLang="zh-CN" dirty="0"/>
              <a:t>process: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tusk</a:t>
            </a:r>
            <a:r>
              <a:rPr lang="zh-CN" altLang="en-US" dirty="0"/>
              <a:t> </a:t>
            </a:r>
            <a:r>
              <a:rPr lang="en-US" altLang="zh-CN" dirty="0"/>
              <a:t>detects</a:t>
            </a:r>
            <a:r>
              <a:rPr lang="zh-CN" altLang="en-US" dirty="0"/>
              <a:t> </a:t>
            </a:r>
            <a:r>
              <a:rPr lang="en-US" altLang="zh-CN" dirty="0"/>
              <a:t>salt</a:t>
            </a:r>
            <a:r>
              <a:rPr lang="zh-CN" altLang="en-US" dirty="0"/>
              <a:t> </a:t>
            </a:r>
            <a:r>
              <a:rPr lang="en-US" altLang="zh-CN" dirty="0"/>
              <a:t>concentration</a:t>
            </a:r>
            <a:r>
              <a:rPr lang="zh-CN" altLang="en-US" dirty="0"/>
              <a:t> </a:t>
            </a:r>
            <a:r>
              <a:rPr lang="en-US" altLang="zh-CN" dirty="0"/>
              <a:t>changes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perceive</a:t>
            </a:r>
            <a:r>
              <a:rPr lang="zh-CN" altLang="en-US" dirty="0"/>
              <a:t> </a:t>
            </a:r>
            <a:r>
              <a:rPr lang="en-US" altLang="zh-CN" dirty="0"/>
              <a:t>penetrability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ice</a:t>
            </a:r>
          </a:p>
        </p:txBody>
      </p:sp>
    </p:spTree>
    <p:extLst>
      <p:ext uri="{BB962C8B-B14F-4D97-AF65-F5344CB8AC3E}">
        <p14:creationId xmlns:p14="http://schemas.microsoft.com/office/powerpoint/2010/main" val="355476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vs. Ecological Approach to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232837"/>
            <a:ext cx="7610476" cy="4402139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sym typeface="Wingdings"/>
              </a:rPr>
              <a:t>What do we see?</a:t>
            </a:r>
          </a:p>
          <a:p>
            <a:pPr lvl="1"/>
            <a:r>
              <a:rPr lang="en-US" dirty="0">
                <a:sym typeface="Wingdings"/>
              </a:rPr>
              <a:t>Constructivist/computational: proximal stimuli (retinal images, neural impulses </a:t>
            </a:r>
            <a:r>
              <a:rPr lang="en-US" dirty="0" err="1">
                <a:sym typeface="Wingdings"/>
              </a:rPr>
              <a:t>etc</a:t>
            </a:r>
            <a:r>
              <a:rPr lang="en-US" dirty="0">
                <a:sym typeface="Wingdings"/>
              </a:rPr>
              <a:t>)</a:t>
            </a:r>
          </a:p>
          <a:p>
            <a:pPr lvl="1"/>
            <a:r>
              <a:rPr lang="en-US" dirty="0">
                <a:sym typeface="Wingdings"/>
              </a:rPr>
              <a:t>Eco approach: physical world</a:t>
            </a:r>
          </a:p>
          <a:p>
            <a:pPr>
              <a:spcBef>
                <a:spcPts val="600"/>
              </a:spcBef>
            </a:pPr>
            <a:r>
              <a:rPr lang="en-US" dirty="0"/>
              <a:t>How do we see? </a:t>
            </a:r>
          </a:p>
          <a:p>
            <a:pPr lvl="1"/>
            <a:r>
              <a:rPr lang="en-US" dirty="0"/>
              <a:t>Eco approach: </a:t>
            </a:r>
            <a:r>
              <a:rPr lang="en-US" altLang="zh-CN" b="1" dirty="0"/>
              <a:t>Info</a:t>
            </a:r>
            <a:r>
              <a:rPr lang="zh-CN" altLang="en-US" b="1" dirty="0"/>
              <a:t> </a:t>
            </a:r>
            <a:r>
              <a:rPr lang="en-US" altLang="zh-CN" b="1" dirty="0"/>
              <a:t>from</a:t>
            </a:r>
            <a:r>
              <a:rPr lang="zh-CN" altLang="en-US" b="1" dirty="0"/>
              <a:t> </a:t>
            </a:r>
            <a:r>
              <a:rPr lang="en-US" altLang="zh-CN" b="1" dirty="0"/>
              <a:t>s</a:t>
            </a:r>
            <a:r>
              <a:rPr lang="en-US" b="1" dirty="0"/>
              <a:t>tructured light </a:t>
            </a:r>
            <a:r>
              <a:rPr lang="en-US" b="1" dirty="0">
                <a:sym typeface="Wingdings"/>
              </a:rPr>
              <a:t> perception</a:t>
            </a:r>
          </a:p>
          <a:p>
            <a:pPr lvl="2"/>
            <a:r>
              <a:rPr lang="en-US" dirty="0">
                <a:sym typeface="Wingdings"/>
              </a:rPr>
              <a:t>Direct perception, from structured light as info to perception</a:t>
            </a:r>
          </a:p>
          <a:p>
            <a:pPr lvl="2"/>
            <a:r>
              <a:rPr lang="en-US" dirty="0">
                <a:sym typeface="Wingdings"/>
              </a:rPr>
              <a:t>The eyes pick up and the brain measures info</a:t>
            </a:r>
          </a:p>
          <a:p>
            <a:pPr lvl="1"/>
            <a:r>
              <a:rPr lang="en-US" dirty="0">
                <a:sym typeface="Wingdings"/>
              </a:rPr>
              <a:t>Computational approach: </a:t>
            </a:r>
            <a:r>
              <a:rPr lang="en-US" b="1" dirty="0">
                <a:sym typeface="Wingdings"/>
              </a:rPr>
              <a:t>distal stimuli</a:t>
            </a:r>
            <a:r>
              <a:rPr lang="en-US" b="1" dirty="0">
                <a:sym typeface="Wingdings" panose="05000000000000000000" pitchFamily="2" charset="2"/>
              </a:rPr>
              <a:t> proximal stimuli  sensation  perception</a:t>
            </a:r>
            <a:r>
              <a:rPr lang="en-US" dirty="0">
                <a:sym typeface="Wingdings"/>
              </a:rPr>
              <a:t> </a:t>
            </a:r>
          </a:p>
          <a:p>
            <a:pPr lvl="2"/>
            <a:r>
              <a:rPr lang="en-US" altLang="zh-CN" dirty="0">
                <a:sym typeface="Wingdings"/>
              </a:rPr>
              <a:t>Perception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is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indirect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and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mediated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by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sensation</a:t>
            </a:r>
          </a:p>
          <a:p>
            <a:pPr lvl="2"/>
            <a:r>
              <a:rPr lang="en-US" dirty="0">
                <a:sym typeface="Wingdings"/>
              </a:rPr>
              <a:t>The eyes detect stimuli, the brain constructs/computes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96378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BEF-5E5D-6B43-9494-54485543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Ecological</a:t>
            </a:r>
            <a:r>
              <a:rPr lang="zh-CN" altLang="en-US" dirty="0"/>
              <a:t> </a:t>
            </a:r>
            <a:r>
              <a:rPr lang="en-US" altLang="zh-CN" dirty="0"/>
              <a:t>optics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1C7AC-5791-444E-A1F4-F5865A1C6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7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Coordinates and references of the optical space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3" y="2719107"/>
            <a:ext cx="4057462" cy="3604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191" y="2724149"/>
            <a:ext cx="3053261" cy="1914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7412" y="2109749"/>
            <a:ext cx="2433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Frontoparallel</a:t>
            </a:r>
            <a:r>
              <a:rPr lang="en-US" dirty="0">
                <a:solidFill>
                  <a:schemeClr val="accent1"/>
                </a:solidFill>
              </a:rPr>
              <a:t> plane</a:t>
            </a:r>
          </a:p>
          <a:p>
            <a:r>
              <a:rPr lang="en-US" dirty="0">
                <a:solidFill>
                  <a:schemeClr val="accent1"/>
                </a:solidFill>
              </a:rPr>
              <a:t>= Coronal plane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6434254" y="2719107"/>
            <a:ext cx="189570" cy="2248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768790" y="3557239"/>
            <a:ext cx="1248937" cy="2230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24186" y="3456879"/>
            <a:ext cx="0" cy="379142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57882" y="3646447"/>
            <a:ext cx="87075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8563" y="3456882"/>
            <a:ext cx="5693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13191" y="4638906"/>
            <a:ext cx="2711910" cy="176452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6623824" y="5285678"/>
            <a:ext cx="1505415" cy="0"/>
          </a:xfrm>
          <a:prstGeom prst="line">
            <a:avLst/>
          </a:prstGeom>
          <a:ln cap="rnd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547528" y="4802829"/>
            <a:ext cx="32935" cy="1478143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91220" y="6336799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Frontoparallel</a:t>
            </a:r>
            <a:r>
              <a:rPr lang="en-US" dirty="0"/>
              <a:t> plane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6867986" y="571393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13810" y="5262033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width/length</a:t>
            </a:r>
          </a:p>
        </p:txBody>
      </p:sp>
    </p:spTree>
    <p:extLst>
      <p:ext uri="{BB962C8B-B14F-4D97-AF65-F5344CB8AC3E}">
        <p14:creationId xmlns:p14="http://schemas.microsoft.com/office/powerpoint/2010/main" val="119417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5" y="0"/>
            <a:ext cx="5872975" cy="6849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0420" y="2129883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horopters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46771" y="992458"/>
            <a:ext cx="5344694" cy="111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11949" y="869795"/>
            <a:ext cx="2622917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frontoparallel</a:t>
            </a:r>
            <a:r>
              <a:rPr lang="en-US" dirty="0"/>
              <a:t> plane cannot be flat or the points on it will have different depths</a:t>
            </a:r>
          </a:p>
          <a:p>
            <a:endParaRPr lang="en-US" dirty="0"/>
          </a:p>
          <a:p>
            <a:r>
              <a:rPr lang="en-US" dirty="0"/>
              <a:t>The geometry of the visual space is spherical, not Euclidean </a:t>
            </a:r>
          </a:p>
          <a:p>
            <a:endParaRPr lang="en-US" dirty="0"/>
          </a:p>
          <a:p>
            <a:r>
              <a:rPr lang="en-US" dirty="0"/>
              <a:t>But, we often make assumptions… sometimes we assume that the </a:t>
            </a:r>
            <a:r>
              <a:rPr lang="en-US" dirty="0" err="1"/>
              <a:t>frontoparallel</a:t>
            </a:r>
            <a:r>
              <a:rPr lang="en-US" dirty="0"/>
              <a:t> plane is flat and Euclidean</a:t>
            </a:r>
          </a:p>
          <a:p>
            <a:endParaRPr lang="en-US" dirty="0"/>
          </a:p>
          <a:p>
            <a:r>
              <a:rPr lang="en-US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O.K.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assume</a:t>
            </a:r>
            <a:r>
              <a:rPr lang="zh-CN" altLang="en-US" dirty="0"/>
              <a:t> </a:t>
            </a:r>
            <a:r>
              <a:rPr lang="en-US" altLang="zh-CN" dirty="0"/>
              <a:t>so?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20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181100"/>
            <a:ext cx="63500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1762" y="5887089"/>
            <a:ext cx="627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Curved mega screen brings a better visual experience</a:t>
            </a:r>
          </a:p>
        </p:txBody>
      </p:sp>
    </p:spTree>
    <p:extLst>
      <p:ext uri="{BB962C8B-B14F-4D97-AF65-F5344CB8AC3E}">
        <p14:creationId xmlns:p14="http://schemas.microsoft.com/office/powerpoint/2010/main" val="2856134016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9629</TotalTime>
  <Words>1138</Words>
  <Application>Microsoft Macintosh PowerPoint</Application>
  <PresentationFormat>On-screen Show (4:3)</PresentationFormat>
  <Paragraphs>140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宋体</vt:lpstr>
      <vt:lpstr>TimesNewRomanPS</vt:lpstr>
      <vt:lpstr>Arial</vt:lpstr>
      <vt:lpstr>Calibri</vt:lpstr>
      <vt:lpstr>Cambria Math</vt:lpstr>
      <vt:lpstr>Century Gothic</vt:lpstr>
      <vt:lpstr>TimesNewRomanPSMT</vt:lpstr>
      <vt:lpstr>Wingdings</vt:lpstr>
      <vt:lpstr>Wingdings 2</vt:lpstr>
      <vt:lpstr>Perception</vt:lpstr>
      <vt:lpstr>Lecture 3: Optic array and the direct perception of slant</vt:lpstr>
      <vt:lpstr>The ecological approach to perception (Gibson)</vt:lpstr>
      <vt:lpstr>Environment and econiches</vt:lpstr>
      <vt:lpstr>PowerPoint Presentation</vt:lpstr>
      <vt:lpstr>Computational vs. Ecological Approach to Perception</vt:lpstr>
      <vt:lpstr>Ecological optics</vt:lpstr>
      <vt:lpstr>Coordinates and references of the optical space</vt:lpstr>
      <vt:lpstr>PowerPoint Presentation</vt:lpstr>
      <vt:lpstr>PowerPoint Presentation</vt:lpstr>
      <vt:lpstr>PowerPoint Presentation</vt:lpstr>
      <vt:lpstr>Radiant vs. ambient light</vt:lpstr>
      <vt:lpstr>Optic array</vt:lpstr>
      <vt:lpstr>Optical structures are not copies (or similar to) world structures that project them</vt:lpstr>
      <vt:lpstr>Surfaces</vt:lpstr>
      <vt:lpstr>Surfaces</vt:lpstr>
      <vt:lpstr>PowerPoint Presentation</vt:lpstr>
      <vt:lpstr>PowerPoint Presentation</vt:lpstr>
      <vt:lpstr>PowerPoint Presentation</vt:lpstr>
      <vt:lpstr>Perceiving Slant</vt:lpstr>
      <vt:lpstr>Foreshortening in the optics</vt:lpstr>
      <vt:lpstr>Textures on the ground</vt:lpstr>
      <vt:lpstr>PowerPoint Presentation</vt:lpstr>
      <vt:lpstr>Perceiving Slant</vt:lpstr>
      <vt:lpstr>Perceiving Slant</vt:lpstr>
      <vt:lpstr>Perceiving Slant</vt:lpstr>
      <vt:lpstr>PowerPoint Presentation</vt:lpstr>
      <vt:lpstr>PowerPoint Presentation</vt:lpstr>
      <vt:lpstr>PowerPoint Presentation</vt:lpstr>
      <vt:lpstr>Terms we covered in this class</vt:lpstr>
      <vt:lpstr>PowerPoint Presentation</vt:lpstr>
      <vt:lpstr>Reading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for perception</dc:title>
  <dc:creator>JS Pan</dc:creator>
  <cp:lastModifiedBy>Microsoft Office User</cp:lastModifiedBy>
  <cp:revision>106</cp:revision>
  <dcterms:created xsi:type="dcterms:W3CDTF">2015-02-20T14:51:14Z</dcterms:created>
  <dcterms:modified xsi:type="dcterms:W3CDTF">2019-05-12T08:24:42Z</dcterms:modified>
</cp:coreProperties>
</file>